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6" r:id="rId13"/>
    <p:sldId id="266" r:id="rId14"/>
    <p:sldId id="267" r:id="rId15"/>
    <p:sldId id="269" r:id="rId16"/>
    <p:sldId id="270" r:id="rId17"/>
    <p:sldId id="275" r:id="rId18"/>
    <p:sldId id="271" r:id="rId19"/>
    <p:sldId id="272" r:id="rId20"/>
    <p:sldId id="273" r:id="rId21"/>
    <p:sldId id="279" r:id="rId22"/>
    <p:sldId id="278" r:id="rId23"/>
    <p:sldId id="280" r:id="rId24"/>
    <p:sldId id="285" r:id="rId25"/>
    <p:sldId id="281" r:id="rId26"/>
    <p:sldId id="282" r:id="rId27"/>
    <p:sldId id="283" r:id="rId28"/>
    <p:sldId id="26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320" autoAdjust="0"/>
  </p:normalViewPr>
  <p:slideViewPr>
    <p:cSldViewPr snapToGrid="0" snapToObjects="1">
      <p:cViewPr>
        <p:scale>
          <a:sx n="90" d="100"/>
          <a:sy n="90" d="100"/>
        </p:scale>
        <p:origin x="-1632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3E62E-0C41-7245-843C-B59F5EE2A76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A76BA-777F-F649-ABCD-4BAD67C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1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A76BA-777F-F649-ABCD-4BAD67C103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1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.org/bitcoin.pdf" TargetMode="External"/><Relationship Id="rId4" Type="http://schemas.openxmlformats.org/officeDocument/2006/relationships/hyperlink" Target="https://medium.com/@DebrajG/how-the-byzantine-general-sacked-the-castle-a-look-into-blockchain-370fe637502c%23.78kc5oiq0" TargetMode="External"/><Relationship Id="rId5" Type="http://schemas.openxmlformats.org/officeDocument/2006/relationships/hyperlink" Target="http://www.dugcampbell.com/byzantine-generals-proble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eople.eecs.berkeley.edu/~luca/cs174/byzantine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0" y="2166811"/>
            <a:ext cx="6498158" cy="1724867"/>
          </a:xfrm>
        </p:spPr>
        <p:txBody>
          <a:bodyPr/>
          <a:lstStyle/>
          <a:p>
            <a:r>
              <a:rPr lang="en-US" sz="4000" b="1" dirty="0" smtClean="0"/>
              <a:t>The Byzantine Generals Problem: </a:t>
            </a:r>
            <a:br>
              <a:rPr lang="en-US" sz="4000" b="1" dirty="0" smtClean="0"/>
            </a:br>
            <a:r>
              <a:rPr lang="en-US" sz="4000" b="1" dirty="0" smtClean="0"/>
              <a:t>A Few Solutions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19" y="5799667"/>
            <a:ext cx="6498159" cy="638194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Seminar by : </a:t>
            </a:r>
            <a:r>
              <a:rPr lang="en-US" b="1" dirty="0" err="1" smtClean="0">
                <a:solidFill>
                  <a:schemeClr val="bg2">
                    <a:lumMod val="50000"/>
                  </a:schemeClr>
                </a:solidFill>
              </a:rPr>
              <a:t>Chellapriyadharshini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 M – MT2016041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0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921938"/>
            <a:ext cx="8848260" cy="5936062"/>
          </a:xfrm>
        </p:spPr>
        <p:txBody>
          <a:bodyPr/>
          <a:lstStyle/>
          <a:p>
            <a:r>
              <a:rPr lang="en-US" b="1" dirty="0" smtClean="0"/>
              <a:t>Claim:</a:t>
            </a:r>
          </a:p>
          <a:p>
            <a:pPr lvl="1"/>
            <a:r>
              <a:rPr lang="en-US" dirty="0" smtClean="0"/>
              <a:t>Assume there are </a:t>
            </a:r>
            <a:r>
              <a:rPr lang="en-US" b="1" dirty="0" smtClean="0"/>
              <a:t>“m” </a:t>
            </a:r>
            <a:r>
              <a:rPr lang="en-US" dirty="0" smtClean="0"/>
              <a:t>traitors. Now if there are </a:t>
            </a:r>
            <a:r>
              <a:rPr lang="en-US" b="1" dirty="0" smtClean="0"/>
              <a:t>less than 3m + 1 </a:t>
            </a:r>
            <a:r>
              <a:rPr lang="en-US" dirty="0" smtClean="0"/>
              <a:t>Generals in total, then there is </a:t>
            </a:r>
            <a:r>
              <a:rPr lang="en-US" b="1" dirty="0" smtClean="0"/>
              <a:t>No Solution</a:t>
            </a:r>
            <a:r>
              <a:rPr lang="en-US" dirty="0" smtClean="0"/>
              <a:t>!</a:t>
            </a:r>
          </a:p>
          <a:p>
            <a:r>
              <a:rPr lang="en-US" b="1" dirty="0" smtClean="0"/>
              <a:t>Proof: </a:t>
            </a:r>
            <a:r>
              <a:rPr lang="en-US" dirty="0" err="1" smtClean="0"/>
              <a:t>Reductio</a:t>
            </a:r>
            <a:r>
              <a:rPr lang="en-US" dirty="0" smtClean="0"/>
              <a:t> ad Absurdum!</a:t>
            </a:r>
          </a:p>
          <a:p>
            <a:pPr lvl="1"/>
            <a:r>
              <a:rPr lang="en-US" dirty="0" smtClean="0"/>
              <a:t>Assume there is a solution for a group of </a:t>
            </a:r>
            <a:r>
              <a:rPr lang="en-US" b="1" dirty="0" smtClean="0"/>
              <a:t>&lt;= 3m </a:t>
            </a:r>
            <a:r>
              <a:rPr lang="en-US" dirty="0" smtClean="0"/>
              <a:t>generals (with </a:t>
            </a:r>
            <a:r>
              <a:rPr lang="en-US" b="1" dirty="0" smtClean="0"/>
              <a:t>m </a:t>
            </a:r>
            <a:r>
              <a:rPr lang="en-US" dirty="0" smtClean="0"/>
              <a:t>traitors)</a:t>
            </a:r>
          </a:p>
          <a:p>
            <a:pPr lvl="1"/>
            <a:r>
              <a:rPr lang="en-US" dirty="0" smtClean="0"/>
              <a:t>Use this solution to solve Byzantine Generals problem of </a:t>
            </a:r>
          </a:p>
          <a:p>
            <a:pPr marL="349250" lvl="1" indent="0">
              <a:buNone/>
            </a:pPr>
            <a:r>
              <a:rPr lang="en-US" b="1" dirty="0" smtClean="0"/>
              <a:t>    3 generals with 1 traitor</a:t>
            </a:r>
            <a:endParaRPr lang="en-US" b="1" dirty="0"/>
          </a:p>
          <a:p>
            <a:pPr lvl="1"/>
            <a:r>
              <a:rPr lang="en-US" dirty="0" smtClean="0"/>
              <a:t>But we know that the </a:t>
            </a:r>
            <a:r>
              <a:rPr lang="en-US" b="1" dirty="0" smtClean="0"/>
              <a:t>3 generals </a:t>
            </a:r>
            <a:r>
              <a:rPr lang="en-US" dirty="0" smtClean="0"/>
              <a:t> problem is Not Solvable</a:t>
            </a:r>
          </a:p>
          <a:p>
            <a:pPr lvl="1"/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</a:t>
            </a:r>
            <a:r>
              <a:rPr lang="en-US" sz="2600" b="1" dirty="0"/>
              <a:t>-Impossibility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11660" y="5186531"/>
            <a:ext cx="942223" cy="0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476782" y="5186531"/>
            <a:ext cx="885410" cy="0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13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921938"/>
            <a:ext cx="8848260" cy="5936062"/>
          </a:xfrm>
        </p:spPr>
        <p:txBody>
          <a:bodyPr/>
          <a:lstStyle/>
          <a:p>
            <a:r>
              <a:rPr lang="en-US" b="1" dirty="0" smtClean="0"/>
              <a:t>Reaching Approximate Agreement:</a:t>
            </a:r>
          </a:p>
          <a:p>
            <a:pPr lvl="1"/>
            <a:r>
              <a:rPr lang="en-US" b="1" dirty="0" smtClean="0"/>
              <a:t>Exact Agreement: </a:t>
            </a:r>
            <a:r>
              <a:rPr lang="en-US" dirty="0" smtClean="0"/>
              <a:t>Agree on a Battle Plan – Binary</a:t>
            </a:r>
          </a:p>
          <a:p>
            <a:pPr lvl="1"/>
            <a:r>
              <a:rPr lang="en-US" b="1" dirty="0" smtClean="0"/>
              <a:t>Approximate Agreement: </a:t>
            </a:r>
            <a:r>
              <a:rPr lang="en-US" dirty="0" smtClean="0"/>
              <a:t>Agree upon an approximate time</a:t>
            </a:r>
          </a:p>
          <a:p>
            <a:r>
              <a:rPr lang="en-US" b="1" dirty="0" smtClean="0"/>
              <a:t>Claim:</a:t>
            </a:r>
          </a:p>
          <a:p>
            <a:pPr lvl="1"/>
            <a:r>
              <a:rPr lang="en-US" dirty="0" smtClean="0"/>
              <a:t>Again if </a:t>
            </a:r>
            <a:r>
              <a:rPr lang="en-US" dirty="0"/>
              <a:t>there are </a:t>
            </a:r>
            <a:r>
              <a:rPr lang="en-US" b="1" dirty="0"/>
              <a:t>less than 3m + 1 </a:t>
            </a:r>
            <a:r>
              <a:rPr lang="en-US" dirty="0"/>
              <a:t>Generals in total, then there is </a:t>
            </a:r>
            <a:r>
              <a:rPr lang="en-US" b="1" dirty="0"/>
              <a:t>No Solution</a:t>
            </a:r>
            <a:r>
              <a:rPr lang="en-US" dirty="0"/>
              <a:t>!</a:t>
            </a:r>
          </a:p>
          <a:p>
            <a:r>
              <a:rPr lang="en-US" b="1" dirty="0" smtClean="0"/>
              <a:t>Proof: </a:t>
            </a:r>
            <a:r>
              <a:rPr lang="en-US" dirty="0" err="1" smtClean="0"/>
              <a:t>Reductio</a:t>
            </a:r>
            <a:r>
              <a:rPr lang="en-US" dirty="0" smtClean="0"/>
              <a:t> ad Absurdum</a:t>
            </a:r>
          </a:p>
          <a:p>
            <a:pPr lvl="1"/>
            <a:r>
              <a:rPr lang="en-US" dirty="0" smtClean="0"/>
              <a:t>If there is a solution for the Approximate Agreement problem, then we can use that to build a solution for the Exact Agreement problem for </a:t>
            </a:r>
            <a:r>
              <a:rPr lang="en-US" b="1" dirty="0" smtClean="0"/>
              <a:t>3 generals with 1 traitor</a:t>
            </a:r>
          </a:p>
          <a:p>
            <a:pPr lvl="1"/>
            <a:r>
              <a:rPr lang="en-US" dirty="0" smtClean="0"/>
              <a:t>But we know that exact agreement problem for </a:t>
            </a:r>
            <a:r>
              <a:rPr lang="en-US" b="1" dirty="0"/>
              <a:t>3 generals with 1 </a:t>
            </a:r>
            <a:r>
              <a:rPr lang="en-US" b="1" dirty="0" smtClean="0"/>
              <a:t>traitor </a:t>
            </a:r>
            <a:r>
              <a:rPr lang="en-US" dirty="0" smtClean="0"/>
              <a:t>is Not Solvable</a:t>
            </a:r>
          </a:p>
          <a:p>
            <a:pPr marL="349250" lvl="1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Problem-Approximate</a:t>
            </a:r>
            <a:endParaRPr lang="en-US" sz="2600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34559" y="6319859"/>
            <a:ext cx="942223" cy="0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99681" y="6319859"/>
            <a:ext cx="885410" cy="0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6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88" y="800172"/>
            <a:ext cx="8930634" cy="6057828"/>
          </a:xfrm>
        </p:spPr>
        <p:txBody>
          <a:bodyPr/>
          <a:lstStyle/>
          <a:p>
            <a:r>
              <a:rPr lang="en-US" b="1" dirty="0" smtClean="0"/>
              <a:t>Proof:</a:t>
            </a:r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</a:t>
            </a:r>
            <a:r>
              <a:rPr lang="en-US" sz="2600" b="1" dirty="0"/>
              <a:t>-Approximate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07555" y="5534561"/>
            <a:ext cx="5136445" cy="1323439"/>
          </a:xfrm>
          <a:prstGeom prst="rect">
            <a:avLst/>
          </a:prstGeom>
          <a:solidFill>
            <a:srgbClr val="EAFDC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IC1</a:t>
            </a:r>
            <a:r>
              <a:rPr lang="en-US" sz="1600" b="1" dirty="0"/>
              <a:t>: All Loyal </a:t>
            </a:r>
            <a:r>
              <a:rPr lang="en-US" sz="1600" b="1" dirty="0" smtClean="0"/>
              <a:t>attack within 10 minutes of each other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IC2</a:t>
            </a:r>
            <a:r>
              <a:rPr lang="en-US" sz="1600" b="1" dirty="0"/>
              <a:t>: If the Commanding General is Loyal, </a:t>
            </a:r>
            <a:r>
              <a:rPr lang="en-US" sz="1600" b="1" dirty="0" smtClean="0"/>
              <a:t>every loyal Lieutenant attack within 10 minutes of the time given in the order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53289" y="800356"/>
            <a:ext cx="3290711" cy="2062103"/>
          </a:xfrm>
          <a:prstGeom prst="rect">
            <a:avLst/>
          </a:prstGeom>
          <a:solidFill>
            <a:srgbClr val="EAFDC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Algorithm:</a:t>
            </a:r>
          </a:p>
          <a:p>
            <a:pPr marL="342900" indent="-342900">
              <a:buAutoNum type="arabicPeriod"/>
            </a:pPr>
            <a:r>
              <a:rPr lang="en-US" sz="1600" b="1" dirty="0" smtClean="0"/>
              <a:t>If time &lt;= 1:10 – Attack</a:t>
            </a:r>
          </a:p>
          <a:p>
            <a:r>
              <a:rPr lang="en-US" sz="1600" b="1" dirty="0" smtClean="0"/>
              <a:t>     If time &gt;= 1:50 – Retreat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  Else – Step 2</a:t>
            </a:r>
          </a:p>
          <a:p>
            <a:pPr marL="342900" indent="-342900">
              <a:buAutoNum type="arabicPeriod" startAt="2"/>
            </a:pPr>
            <a:r>
              <a:rPr lang="en-US" sz="1600" b="1" dirty="0" smtClean="0"/>
              <a:t>Ask the other Lieutenant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  If he reached a decision - 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  follow the same 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  Else – Default: Retreat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5710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921938"/>
            <a:ext cx="8848260" cy="5936062"/>
          </a:xfrm>
        </p:spPr>
        <p:txBody>
          <a:bodyPr/>
          <a:lstStyle/>
          <a:p>
            <a:r>
              <a:rPr lang="en-US" b="1" dirty="0" smtClean="0"/>
              <a:t>Solution when there are &gt;= 3m + 1 Generals:</a:t>
            </a:r>
          </a:p>
          <a:p>
            <a:r>
              <a:rPr lang="en-US" b="1" dirty="0" smtClean="0"/>
              <a:t>Oral Messages – Assumptions:</a:t>
            </a:r>
          </a:p>
          <a:p>
            <a:pPr lvl="1"/>
            <a:r>
              <a:rPr lang="en-US" b="1" dirty="0" smtClean="0"/>
              <a:t>A0: </a:t>
            </a:r>
            <a:r>
              <a:rPr lang="en-US" dirty="0" smtClean="0"/>
              <a:t>Point – to – Point </a:t>
            </a:r>
            <a:endParaRPr lang="en-US" b="1" dirty="0" smtClean="0"/>
          </a:p>
          <a:p>
            <a:pPr lvl="1"/>
            <a:r>
              <a:rPr lang="en-US" b="1" dirty="0" smtClean="0"/>
              <a:t>A1: </a:t>
            </a:r>
            <a:r>
              <a:rPr lang="en-US" dirty="0" smtClean="0"/>
              <a:t>Every message sent is delivered correctly</a:t>
            </a:r>
          </a:p>
          <a:p>
            <a:pPr lvl="1"/>
            <a:r>
              <a:rPr lang="en-US" b="1" dirty="0" smtClean="0"/>
              <a:t>A2: </a:t>
            </a:r>
            <a:r>
              <a:rPr lang="en-US" dirty="0" smtClean="0"/>
              <a:t>The receiver of a message knows who sent it</a:t>
            </a:r>
          </a:p>
          <a:p>
            <a:pPr lvl="1"/>
            <a:r>
              <a:rPr lang="en-US" b="1" dirty="0" smtClean="0"/>
              <a:t>A3: </a:t>
            </a:r>
            <a:r>
              <a:rPr lang="en-US" dirty="0" smtClean="0"/>
              <a:t>The absence of a message can be detected</a:t>
            </a:r>
          </a:p>
          <a:p>
            <a:pPr lvl="1"/>
            <a:r>
              <a:rPr lang="en-US" b="1" dirty="0" smtClean="0"/>
              <a:t>A4: </a:t>
            </a:r>
            <a:r>
              <a:rPr lang="en-US" dirty="0" smtClean="0"/>
              <a:t>Default : RETREAT</a:t>
            </a:r>
            <a:endParaRPr lang="en-US" b="1" dirty="0"/>
          </a:p>
          <a:p>
            <a:r>
              <a:rPr lang="en-US" b="1" dirty="0" smtClean="0"/>
              <a:t>Algorithm:</a:t>
            </a:r>
          </a:p>
          <a:p>
            <a:r>
              <a:rPr lang="en-US" b="1" dirty="0" smtClean="0"/>
              <a:t>OM(m), m = 0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dirty="0" smtClean="0"/>
              <a:t>Commander sends his value to every Lieutenant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dirty="0" smtClean="0"/>
              <a:t>Each Lieutenant uses the value received from the Commander or RETREAT if he received no value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Problem-Oral Messages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554791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921938"/>
            <a:ext cx="8848260" cy="5936062"/>
          </a:xfrm>
        </p:spPr>
        <p:txBody>
          <a:bodyPr/>
          <a:lstStyle/>
          <a:p>
            <a:r>
              <a:rPr lang="en-US" b="1" dirty="0" smtClean="0"/>
              <a:t>Algorithm:</a:t>
            </a:r>
          </a:p>
          <a:p>
            <a:r>
              <a:rPr lang="en-US" b="1" dirty="0" smtClean="0"/>
              <a:t>OM(m), m &gt; 0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dirty="0" smtClean="0"/>
              <a:t>Commander sends his value to every Lieutenant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dirty="0" smtClean="0"/>
              <a:t>Lieutenant </a:t>
            </a:r>
            <a:r>
              <a:rPr lang="en-US" dirty="0" err="1"/>
              <a:t>i</a:t>
            </a:r>
            <a:r>
              <a:rPr lang="en-US" dirty="0" smtClean="0"/>
              <a:t> acts as the Commander to send the value v</a:t>
            </a:r>
            <a:r>
              <a:rPr lang="en-US" baseline="-25000" dirty="0" smtClean="0"/>
              <a:t>i</a:t>
            </a:r>
            <a:r>
              <a:rPr lang="en-US" dirty="0" smtClean="0"/>
              <a:t> to the N-2 other lieutenants by calling the Algorithm </a:t>
            </a:r>
            <a:r>
              <a:rPr lang="en-US" b="1" dirty="0" smtClean="0"/>
              <a:t>OM(m-1)</a:t>
            </a:r>
            <a:r>
              <a:rPr lang="en-US" dirty="0" smtClean="0"/>
              <a:t> acting as the Commander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dirty="0" smtClean="0"/>
              <a:t>For each </a:t>
            </a:r>
            <a:r>
              <a:rPr lang="en-US" dirty="0" err="1" smtClean="0"/>
              <a:t>i</a:t>
            </a:r>
            <a:r>
              <a:rPr lang="en-US" dirty="0" smtClean="0"/>
              <a:t> and each j != </a:t>
            </a:r>
            <a:r>
              <a:rPr lang="en-US" dirty="0" err="1" smtClean="0"/>
              <a:t>i</a:t>
            </a:r>
            <a:r>
              <a:rPr lang="en-US" dirty="0" smtClean="0"/>
              <a:t> , let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r>
              <a:rPr lang="en-US" dirty="0" smtClean="0"/>
              <a:t> be the value Lieutenant </a:t>
            </a:r>
            <a:r>
              <a:rPr lang="en-US" dirty="0" err="1" smtClean="0"/>
              <a:t>i</a:t>
            </a:r>
            <a:r>
              <a:rPr lang="en-US" dirty="0" smtClean="0"/>
              <a:t> received from Lieutenant j in step 2. Lieutenant </a:t>
            </a:r>
            <a:r>
              <a:rPr lang="en-US" dirty="0" err="1" smtClean="0"/>
              <a:t>i</a:t>
            </a:r>
            <a:r>
              <a:rPr lang="en-US" dirty="0" smtClean="0"/>
              <a:t> uses the value majority(v</a:t>
            </a:r>
            <a:r>
              <a:rPr lang="en-US" baseline="-25000" dirty="0" smtClean="0"/>
              <a:t>1,</a:t>
            </a:r>
            <a:r>
              <a:rPr lang="en-US" dirty="0" smtClean="0"/>
              <a:t> v</a:t>
            </a:r>
            <a:r>
              <a:rPr lang="en-US" baseline="-25000" dirty="0" smtClean="0"/>
              <a:t>2,</a:t>
            </a:r>
            <a:r>
              <a:rPr lang="en-US" dirty="0" smtClean="0"/>
              <a:t> …..v</a:t>
            </a:r>
            <a:r>
              <a:rPr lang="en-US" baseline="-25000" dirty="0"/>
              <a:t>N</a:t>
            </a:r>
            <a:r>
              <a:rPr lang="en-US" baseline="-25000" dirty="0" smtClean="0"/>
              <a:t>-1)</a:t>
            </a:r>
            <a:r>
              <a:rPr lang="en-US" dirty="0" smtClean="0"/>
              <a:t>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Problem-Oral Messages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1478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921938"/>
            <a:ext cx="8848260" cy="5936062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Problem-Oral Messages</a:t>
            </a:r>
            <a:endParaRPr lang="en-US" sz="2600" b="1" dirty="0"/>
          </a:p>
        </p:txBody>
      </p:sp>
      <p:pic>
        <p:nvPicPr>
          <p:cNvPr id="5" name="Picture 4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50" y="1470082"/>
            <a:ext cx="714872" cy="1020793"/>
          </a:xfrm>
          <a:prstGeom prst="rect">
            <a:avLst/>
          </a:prstGeom>
        </p:spPr>
      </p:pic>
      <p:pic>
        <p:nvPicPr>
          <p:cNvPr id="6" name="Picture 5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7" y="3576439"/>
            <a:ext cx="714872" cy="1020793"/>
          </a:xfrm>
          <a:prstGeom prst="rect">
            <a:avLst/>
          </a:prstGeom>
        </p:spPr>
      </p:pic>
      <p:pic>
        <p:nvPicPr>
          <p:cNvPr id="7" name="Picture 6" descr="Screen Shot 2017-02-11 at 12.1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01" y="3753960"/>
            <a:ext cx="698799" cy="10207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5655" y="1100750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8526" y="3384627"/>
            <a:ext cx="106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Traitor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279" y="3207107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160711" y="2348583"/>
            <a:ext cx="2742339" cy="95795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60486" y="2490875"/>
            <a:ext cx="0" cy="854914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65069" y="2433762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0486" y="2618428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529270" y="4482876"/>
            <a:ext cx="2469688" cy="26708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81202" y="3499938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619386" y="3869270"/>
            <a:ext cx="2469688" cy="6382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76" y="3684604"/>
            <a:ext cx="714872" cy="10207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98958" y="3315272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510527" y="2348583"/>
            <a:ext cx="2661275" cy="10702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803949" y="3953326"/>
            <a:ext cx="1986352" cy="3309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803948" y="4590850"/>
            <a:ext cx="2043332" cy="6382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7" idx="2"/>
          </p:cNvCxnSpPr>
          <p:nvPr/>
        </p:nvCxnSpPr>
        <p:spPr>
          <a:xfrm flipV="1">
            <a:off x="1351885" y="4774752"/>
            <a:ext cx="5787816" cy="545100"/>
          </a:xfrm>
          <a:prstGeom prst="bentConnector2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564660" y="2333882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81202" y="4098843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64352" y="3569293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Retreat!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64352" y="4140252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cxnSp>
        <p:nvCxnSpPr>
          <p:cNvPr id="62" name="Elbow Connector 61"/>
          <p:cNvCxnSpPr>
            <a:endCxn id="6" idx="2"/>
          </p:cNvCxnSpPr>
          <p:nvPr/>
        </p:nvCxnSpPr>
        <p:spPr>
          <a:xfrm rot="10800000">
            <a:off x="1171833" y="4597233"/>
            <a:ext cx="6188430" cy="1057985"/>
          </a:xfrm>
          <a:prstGeom prst="bentConnector2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351885" y="4597233"/>
            <a:ext cx="0" cy="72261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360263" y="4774753"/>
            <a:ext cx="0" cy="88046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998958" y="4950520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998958" y="5769877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Retreat!</a:t>
            </a:r>
          </a:p>
        </p:txBody>
      </p: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402287"/>
              </p:ext>
            </p:extLst>
          </p:nvPr>
        </p:nvGraphicFramePr>
        <p:xfrm>
          <a:off x="458725" y="4835259"/>
          <a:ext cx="1403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7991"/>
                <a:gridCol w="467991"/>
                <a:gridCol w="467991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R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07345"/>
              </p:ext>
            </p:extLst>
          </p:nvPr>
        </p:nvGraphicFramePr>
        <p:xfrm>
          <a:off x="3903050" y="4794734"/>
          <a:ext cx="1403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7991"/>
                <a:gridCol w="467991"/>
                <a:gridCol w="467991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R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57059"/>
              </p:ext>
            </p:extLst>
          </p:nvPr>
        </p:nvGraphicFramePr>
        <p:xfrm>
          <a:off x="6541614" y="4835259"/>
          <a:ext cx="1403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7991"/>
                <a:gridCol w="467991"/>
                <a:gridCol w="467991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91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6" grpId="0"/>
      <p:bldP spid="26" grpId="0"/>
      <p:bldP spid="57" grpId="0"/>
      <p:bldP spid="58" grpId="0"/>
      <p:bldP spid="60" grpId="0"/>
      <p:bldP spid="61" grpId="0"/>
      <p:bldP spid="77" grpId="0"/>
      <p:bldP spid="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921938"/>
            <a:ext cx="8848260" cy="5936062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Problem-Oral Messages</a:t>
            </a:r>
            <a:endParaRPr lang="en-US" sz="2600" b="1" dirty="0"/>
          </a:p>
        </p:txBody>
      </p:sp>
      <p:pic>
        <p:nvPicPr>
          <p:cNvPr id="5" name="Picture 4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66" y="3732396"/>
            <a:ext cx="714872" cy="1020793"/>
          </a:xfrm>
          <a:prstGeom prst="rect">
            <a:avLst/>
          </a:prstGeom>
        </p:spPr>
      </p:pic>
      <p:pic>
        <p:nvPicPr>
          <p:cNvPr id="6" name="Picture 5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97" y="3576439"/>
            <a:ext cx="714872" cy="10207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5655" y="1100750"/>
            <a:ext cx="10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Traitor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8526" y="3384627"/>
            <a:ext cx="106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4279" y="3207107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160711" y="2348583"/>
            <a:ext cx="2742339" cy="95795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60486" y="2490875"/>
            <a:ext cx="0" cy="854914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21419" y="2433762"/>
            <a:ext cx="54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0486" y="2618428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529270" y="4482876"/>
            <a:ext cx="2469688" cy="26708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81202" y="3499938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X</a:t>
            </a:r>
            <a:endParaRPr lang="en-US" b="1" dirty="0">
              <a:solidFill>
                <a:schemeClr val="accent3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619386" y="3869270"/>
            <a:ext cx="2469688" cy="6382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76" y="3684604"/>
            <a:ext cx="714872" cy="10207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98958" y="3315272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510527" y="2348583"/>
            <a:ext cx="2661275" cy="1070227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803949" y="3953326"/>
            <a:ext cx="1986352" cy="3309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803948" y="4590850"/>
            <a:ext cx="2043332" cy="6382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351885" y="4774752"/>
            <a:ext cx="5787816" cy="545100"/>
          </a:xfrm>
          <a:prstGeom prst="bentConnector2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564660" y="2333882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Z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81202" y="4098843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64352" y="3569293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Z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64352" y="4140252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Y</a:t>
            </a:r>
          </a:p>
        </p:txBody>
      </p:sp>
      <p:cxnSp>
        <p:nvCxnSpPr>
          <p:cNvPr id="62" name="Elbow Connector 61"/>
          <p:cNvCxnSpPr>
            <a:endCxn id="6" idx="2"/>
          </p:cNvCxnSpPr>
          <p:nvPr/>
        </p:nvCxnSpPr>
        <p:spPr>
          <a:xfrm rot="10800000">
            <a:off x="1171833" y="4597233"/>
            <a:ext cx="6188430" cy="1057985"/>
          </a:xfrm>
          <a:prstGeom prst="bentConnector2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351885" y="4597233"/>
            <a:ext cx="0" cy="72261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360263" y="4774753"/>
            <a:ext cx="0" cy="88046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998958" y="4950520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X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998958" y="5769877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Z</a:t>
            </a:r>
          </a:p>
        </p:txBody>
      </p:sp>
      <p:graphicFrame>
        <p:nvGraphicFramePr>
          <p:cNvPr id="80" name="Tab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282932"/>
              </p:ext>
            </p:extLst>
          </p:nvPr>
        </p:nvGraphicFramePr>
        <p:xfrm>
          <a:off x="458725" y="4835259"/>
          <a:ext cx="1403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7991"/>
                <a:gridCol w="467991"/>
                <a:gridCol w="467991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Y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Z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877318"/>
              </p:ext>
            </p:extLst>
          </p:nvPr>
        </p:nvGraphicFramePr>
        <p:xfrm>
          <a:off x="3808540" y="4784064"/>
          <a:ext cx="1403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7991"/>
                <a:gridCol w="467991"/>
                <a:gridCol w="467991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Y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Z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222406"/>
              </p:ext>
            </p:extLst>
          </p:nvPr>
        </p:nvGraphicFramePr>
        <p:xfrm>
          <a:off x="6541614" y="4835259"/>
          <a:ext cx="1403973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67991"/>
                <a:gridCol w="467991"/>
                <a:gridCol w="467991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Y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Z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  <p:pic>
        <p:nvPicPr>
          <p:cNvPr id="36" name="Picture 35" descr="Screen Shot 2017-02-11 at 12.1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50" y="1412970"/>
            <a:ext cx="698799" cy="10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7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6" grpId="0"/>
      <p:bldP spid="26" grpId="0"/>
      <p:bldP spid="57" grpId="0"/>
      <p:bldP spid="58" grpId="0"/>
      <p:bldP spid="60" grpId="0"/>
      <p:bldP spid="61" grpId="0"/>
      <p:bldP spid="77" grpId="0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800172"/>
            <a:ext cx="8703171" cy="5958832"/>
          </a:xfrm>
        </p:spPr>
        <p:txBody>
          <a:bodyPr/>
          <a:lstStyle/>
          <a:p>
            <a:r>
              <a:rPr lang="en-US" b="1" dirty="0" smtClean="0"/>
              <a:t>Proof of Correctness:</a:t>
            </a:r>
          </a:p>
          <a:p>
            <a:endParaRPr lang="en-US" b="1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Problem-Oral Messages</a:t>
            </a:r>
            <a:endParaRPr lang="en-US" sz="2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50780" y="1324491"/>
            <a:ext cx="80566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200" b="1" dirty="0"/>
              <a:t>Lemma: </a:t>
            </a:r>
            <a:r>
              <a:rPr lang="en-US" sz="2200" dirty="0"/>
              <a:t>For any m and k OM(m) satisfies IC2 if there are more than 2k+m generals and at most k traitors</a:t>
            </a:r>
            <a:endParaRPr lang="en-US" sz="2200" b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0780" y="1340344"/>
            <a:ext cx="80566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200" b="1" dirty="0" smtClean="0"/>
              <a:t>Theorem: </a:t>
            </a:r>
            <a:r>
              <a:rPr lang="en-US" sz="2200" dirty="0"/>
              <a:t>For any m </a:t>
            </a:r>
            <a:r>
              <a:rPr lang="en-US" sz="2200" dirty="0" smtClean="0"/>
              <a:t>OM</a:t>
            </a:r>
            <a:r>
              <a:rPr lang="en-US" sz="2200" dirty="0"/>
              <a:t>(m) satisfies </a:t>
            </a:r>
            <a:r>
              <a:rPr lang="en-US" sz="2200" dirty="0" smtClean="0"/>
              <a:t>IC1 and IC2 </a:t>
            </a:r>
            <a:r>
              <a:rPr lang="en-US" sz="2200" dirty="0"/>
              <a:t>if there are more than </a:t>
            </a:r>
            <a:r>
              <a:rPr lang="en-US" sz="2200" dirty="0" smtClean="0"/>
              <a:t>3m </a:t>
            </a:r>
            <a:r>
              <a:rPr lang="en-US" sz="2200" dirty="0"/>
              <a:t>generals and at most </a:t>
            </a:r>
            <a:r>
              <a:rPr lang="en-US" sz="2200" dirty="0" smtClean="0"/>
              <a:t>m </a:t>
            </a:r>
            <a:r>
              <a:rPr lang="en-US" sz="2200" dirty="0"/>
              <a:t>traitors</a:t>
            </a:r>
            <a:endParaRPr lang="en-US" sz="2200" b="1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7555" y="5534561"/>
            <a:ext cx="5136445" cy="1323439"/>
          </a:xfrm>
          <a:prstGeom prst="rect">
            <a:avLst/>
          </a:prstGeom>
          <a:solidFill>
            <a:srgbClr val="EAFDC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IC1</a:t>
            </a:r>
            <a:r>
              <a:rPr lang="en-US" sz="1600" b="1" dirty="0"/>
              <a:t>: All Loyal Lieutenants obey (“use”) the </a:t>
            </a:r>
            <a:r>
              <a:rPr lang="en-US" sz="1600" b="1" dirty="0" smtClean="0"/>
              <a:t>     same order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IC2</a:t>
            </a:r>
            <a:r>
              <a:rPr lang="en-US" sz="1600" b="1" dirty="0"/>
              <a:t>: If the Commanding General is Loyal, the order sent by the Loyal Commander must be obeyed as is by every other Loyal </a:t>
            </a:r>
            <a:r>
              <a:rPr lang="en-US" sz="1600" b="1" dirty="0" smtClean="0"/>
              <a:t>Lieutenant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2705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921938"/>
            <a:ext cx="8848260" cy="5936062"/>
          </a:xfrm>
        </p:spPr>
        <p:txBody>
          <a:bodyPr/>
          <a:lstStyle/>
          <a:p>
            <a:r>
              <a:rPr lang="en-US" b="1" dirty="0" smtClean="0"/>
              <a:t>Idea: </a:t>
            </a:r>
            <a:r>
              <a:rPr lang="en-US" dirty="0" smtClean="0"/>
              <a:t>Commander sends a </a:t>
            </a:r>
            <a:r>
              <a:rPr lang="en-US" b="1" dirty="0" smtClean="0"/>
              <a:t>signed order </a:t>
            </a:r>
            <a:r>
              <a:rPr lang="en-US" dirty="0" smtClean="0"/>
              <a:t>to each of his lieutenants. Each lieutenant then adds his signature to that order and sends it to the other lieutenants</a:t>
            </a:r>
            <a:endParaRPr lang="en-US" b="1" dirty="0" smtClean="0"/>
          </a:p>
          <a:p>
            <a:r>
              <a:rPr lang="en-US" b="1" dirty="0" smtClean="0"/>
              <a:t>Signed Messages </a:t>
            </a:r>
            <a:r>
              <a:rPr lang="en-US" b="1" dirty="0"/>
              <a:t>– Assumptions:</a:t>
            </a:r>
          </a:p>
          <a:p>
            <a:pPr lvl="1"/>
            <a:r>
              <a:rPr lang="en-US" b="1" dirty="0"/>
              <a:t>A0: </a:t>
            </a:r>
            <a:r>
              <a:rPr lang="en-US" dirty="0"/>
              <a:t>Point – to – Point </a:t>
            </a:r>
            <a:endParaRPr lang="en-US" b="1" dirty="0"/>
          </a:p>
          <a:p>
            <a:pPr lvl="1"/>
            <a:r>
              <a:rPr lang="en-US" b="1" dirty="0"/>
              <a:t>A1: </a:t>
            </a:r>
            <a:r>
              <a:rPr lang="en-US" dirty="0"/>
              <a:t>Every message sent is delivered correctly</a:t>
            </a:r>
          </a:p>
          <a:p>
            <a:pPr lvl="1"/>
            <a:r>
              <a:rPr lang="en-US" b="1" dirty="0"/>
              <a:t>A2: </a:t>
            </a:r>
            <a:r>
              <a:rPr lang="en-US" dirty="0"/>
              <a:t>The receiver of a message knows who sent it</a:t>
            </a:r>
          </a:p>
          <a:p>
            <a:pPr lvl="1"/>
            <a:r>
              <a:rPr lang="en-US" b="1" dirty="0"/>
              <a:t>A3: </a:t>
            </a:r>
            <a:r>
              <a:rPr lang="en-US" dirty="0"/>
              <a:t>The absence of a message can be detected</a:t>
            </a:r>
          </a:p>
          <a:p>
            <a:pPr lvl="1"/>
            <a:r>
              <a:rPr lang="en-US" b="1" dirty="0"/>
              <a:t>A4: </a:t>
            </a:r>
            <a:r>
              <a:rPr lang="en-US" dirty="0"/>
              <a:t>Default : </a:t>
            </a:r>
            <a:r>
              <a:rPr lang="en-US" dirty="0" smtClean="0"/>
              <a:t>RETREAT</a:t>
            </a:r>
          </a:p>
          <a:p>
            <a:pPr lvl="1"/>
            <a:r>
              <a:rPr lang="en-US" b="1" dirty="0" smtClean="0"/>
              <a:t>A5: </a:t>
            </a:r>
          </a:p>
          <a:p>
            <a:pPr lvl="2"/>
            <a:r>
              <a:rPr lang="en-US" b="1" dirty="0" smtClean="0"/>
              <a:t>(a): </a:t>
            </a:r>
            <a:r>
              <a:rPr lang="en-US" dirty="0" smtClean="0"/>
              <a:t>A loyal general’s signature cannot be forged and any alteration of the contents of his signed messages can be detected</a:t>
            </a:r>
          </a:p>
          <a:p>
            <a:pPr lvl="2"/>
            <a:r>
              <a:rPr lang="en-US" b="1" dirty="0" smtClean="0"/>
              <a:t>(b): </a:t>
            </a:r>
            <a:r>
              <a:rPr lang="en-US" dirty="0" smtClean="0"/>
              <a:t>Anyone can verify the authenticity of a general’s signature</a:t>
            </a:r>
            <a:endParaRPr lang="en-US" b="1" dirty="0" smtClean="0"/>
          </a:p>
          <a:p>
            <a:pPr lvl="1"/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Problem-Signed Messages </a:t>
            </a:r>
            <a:endParaRPr lang="en-US" sz="2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06185" y="2019847"/>
            <a:ext cx="3666476" cy="861774"/>
          </a:xfrm>
          <a:prstGeom prst="rect">
            <a:avLst/>
          </a:prstGeom>
          <a:solidFill>
            <a:srgbClr val="EAFDC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3" algn="ctr"/>
            <a:r>
              <a:rPr lang="en-US" sz="3200" b="1" dirty="0"/>
              <a:t>Message: </a:t>
            </a:r>
            <a:r>
              <a:rPr lang="en-US" sz="3200" b="1" dirty="0" smtClean="0"/>
              <a:t>v </a:t>
            </a:r>
            <a:r>
              <a:rPr lang="en-US" sz="3200" b="1" dirty="0"/>
              <a:t>: </a:t>
            </a:r>
            <a:r>
              <a:rPr lang="en-US" sz="3200" b="1" dirty="0" err="1"/>
              <a:t>i</a:t>
            </a:r>
            <a:r>
              <a:rPr lang="en-US" sz="3200" b="1" dirty="0"/>
              <a:t> : j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57234" y="3277093"/>
            <a:ext cx="1932239" cy="861774"/>
          </a:xfrm>
          <a:prstGeom prst="rect">
            <a:avLst/>
          </a:prstGeom>
          <a:solidFill>
            <a:srgbClr val="EAFDC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3" algn="ctr"/>
            <a:r>
              <a:rPr lang="en-US" sz="3200" b="1" dirty="0" smtClean="0"/>
              <a:t>Order: v </a:t>
            </a:r>
            <a:endParaRPr lang="en-US" sz="3200" b="1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06185" y="4617440"/>
            <a:ext cx="3666475" cy="1354217"/>
          </a:xfrm>
          <a:prstGeom prst="rect">
            <a:avLst/>
          </a:prstGeom>
          <a:solidFill>
            <a:srgbClr val="EAFDC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3" algn="ctr"/>
            <a:r>
              <a:rPr lang="en-US" sz="3200" b="1" dirty="0" smtClean="0"/>
              <a:t>Set of Orders received do far: V </a:t>
            </a:r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3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0" y="901712"/>
            <a:ext cx="8848260" cy="5936062"/>
          </a:xfrm>
        </p:spPr>
        <p:txBody>
          <a:bodyPr/>
          <a:lstStyle/>
          <a:p>
            <a:pPr lvl="1"/>
            <a:r>
              <a:rPr lang="en-US" b="1" dirty="0"/>
              <a:t>Solution </a:t>
            </a:r>
            <a:r>
              <a:rPr lang="en-US" b="1" dirty="0" smtClean="0"/>
              <a:t>that copes with m traitors for any </a:t>
            </a:r>
          </a:p>
          <a:p>
            <a:pPr marL="349250" lvl="1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number of generals</a:t>
            </a:r>
          </a:p>
          <a:p>
            <a:pPr lvl="1"/>
            <a:r>
              <a:rPr lang="en-US" b="1" dirty="0" smtClean="0"/>
              <a:t>Algorithm:</a:t>
            </a:r>
          </a:p>
          <a:p>
            <a:pPr lvl="1"/>
            <a:r>
              <a:rPr lang="en-US" b="1" dirty="0" smtClean="0"/>
              <a:t>SM(m):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 smtClean="0"/>
              <a:t>Commander signs and sends his value to every lieutenant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dirty="0" smtClean="0"/>
              <a:t>For each </a:t>
            </a:r>
            <a:r>
              <a:rPr lang="en-US" dirty="0" err="1" smtClean="0"/>
              <a:t>i</a:t>
            </a:r>
            <a:r>
              <a:rPr lang="en-US" dirty="0" smtClean="0"/>
              <a:t>:</a:t>
            </a:r>
          </a:p>
          <a:p>
            <a:pPr marL="1438275" lvl="3" indent="-457200">
              <a:buFont typeface="+mj-lt"/>
              <a:buAutoNum type="alphaUcPeriod"/>
            </a:pPr>
            <a:r>
              <a:rPr lang="en-US" dirty="0" smtClean="0"/>
              <a:t>If Lieutenant </a:t>
            </a:r>
            <a:r>
              <a:rPr lang="en-US" dirty="0" err="1" smtClean="0"/>
              <a:t>i</a:t>
            </a:r>
            <a:r>
              <a:rPr lang="en-US" dirty="0" smtClean="0"/>
              <a:t> receives v:0 and he has not yet received any order</a:t>
            </a:r>
          </a:p>
          <a:p>
            <a:pPr marL="1720850" lvl="4" indent="-457200">
              <a:buFont typeface="+mj-lt"/>
              <a:buAutoNum type="romanLcPeriod"/>
            </a:pPr>
            <a:r>
              <a:rPr lang="en-US" dirty="0" smtClean="0"/>
              <a:t>Lets V</a:t>
            </a:r>
            <a:r>
              <a:rPr lang="en-US" baseline="-25000" dirty="0" smtClean="0"/>
              <a:t>i </a:t>
            </a:r>
            <a:r>
              <a:rPr lang="en-US" dirty="0" smtClean="0"/>
              <a:t>equal v</a:t>
            </a:r>
          </a:p>
          <a:p>
            <a:pPr marL="1720850" lvl="4" indent="-457200">
              <a:buFont typeface="+mj-lt"/>
              <a:buAutoNum type="romanLcPeriod"/>
            </a:pPr>
            <a:r>
              <a:rPr lang="en-US" dirty="0" smtClean="0"/>
              <a:t>He sends the message v:0:i to every other lieutenant</a:t>
            </a:r>
          </a:p>
          <a:p>
            <a:pPr marL="1438275" lvl="3" indent="-457200">
              <a:buFont typeface="+mj-lt"/>
              <a:buAutoNum type="alphaUcPeriod"/>
            </a:pPr>
            <a:r>
              <a:rPr lang="en-US" dirty="0" smtClean="0"/>
              <a:t>If Lieutenant </a:t>
            </a:r>
            <a:r>
              <a:rPr lang="en-US" dirty="0" err="1" smtClean="0"/>
              <a:t>i</a:t>
            </a:r>
            <a:r>
              <a:rPr lang="en-US" dirty="0" smtClean="0"/>
              <a:t> receives v:0:j</a:t>
            </a:r>
            <a:r>
              <a:rPr lang="en-US" baseline="-25000" dirty="0" smtClean="0"/>
              <a:t>1</a:t>
            </a:r>
            <a:r>
              <a:rPr lang="en-US" dirty="0" smtClean="0"/>
              <a:t>:….:</a:t>
            </a:r>
            <a:r>
              <a:rPr lang="en-US" dirty="0" err="1" smtClean="0"/>
              <a:t>j</a:t>
            </a:r>
            <a:r>
              <a:rPr lang="en-US" baseline="-25000" dirty="0" err="1" smtClean="0"/>
              <a:t>k</a:t>
            </a:r>
            <a:r>
              <a:rPr lang="en-US" dirty="0" smtClean="0"/>
              <a:t> and v is not in set V</a:t>
            </a:r>
          </a:p>
          <a:p>
            <a:pPr marL="1720850" lvl="4" indent="-457200">
              <a:buFont typeface="+mj-lt"/>
              <a:buAutoNum type="romanLcPeriod"/>
            </a:pPr>
            <a:r>
              <a:rPr lang="en-US" dirty="0" smtClean="0"/>
              <a:t>He adds v to V</a:t>
            </a:r>
          </a:p>
          <a:p>
            <a:pPr marL="1720850" lvl="4" indent="-457200">
              <a:buFont typeface="+mj-lt"/>
              <a:buAutoNum type="romanLcPeriod"/>
            </a:pPr>
            <a:r>
              <a:rPr lang="en-US" dirty="0" smtClean="0"/>
              <a:t>If k &lt; m, sends the </a:t>
            </a:r>
            <a:r>
              <a:rPr lang="en-US" dirty="0" err="1" smtClean="0"/>
              <a:t>msg</a:t>
            </a:r>
            <a:r>
              <a:rPr lang="en-US" dirty="0" smtClean="0"/>
              <a:t> </a:t>
            </a:r>
            <a:r>
              <a:rPr lang="en-US" dirty="0"/>
              <a:t>v:0:j</a:t>
            </a:r>
            <a:r>
              <a:rPr lang="en-US" baseline="-25000" dirty="0"/>
              <a:t>1</a:t>
            </a:r>
            <a:r>
              <a:rPr lang="en-US" dirty="0"/>
              <a:t>:….:</a:t>
            </a:r>
            <a:r>
              <a:rPr lang="en-US" dirty="0" err="1" smtClean="0"/>
              <a:t>j</a:t>
            </a:r>
            <a:r>
              <a:rPr lang="en-US" baseline="-25000" dirty="0" err="1" smtClean="0"/>
              <a:t>k</a:t>
            </a:r>
            <a:r>
              <a:rPr lang="en-US" dirty="0" err="1" smtClean="0"/>
              <a:t>:i</a:t>
            </a:r>
            <a:r>
              <a:rPr lang="en-US" dirty="0" smtClean="0"/>
              <a:t>  to every other lieutenant other than j</a:t>
            </a:r>
            <a:r>
              <a:rPr lang="en-US" baseline="-25000" dirty="0" smtClean="0"/>
              <a:t>1</a:t>
            </a:r>
            <a:r>
              <a:rPr lang="en-US" dirty="0" smtClean="0"/>
              <a:t>……</a:t>
            </a:r>
            <a:r>
              <a:rPr lang="en-US" dirty="0" err="1" smtClean="0"/>
              <a:t>j</a:t>
            </a:r>
            <a:r>
              <a:rPr lang="en-US" baseline="-25000" dirty="0" err="1" smtClean="0"/>
              <a:t>k</a:t>
            </a:r>
            <a:endParaRPr lang="en-US" baseline="-25000" dirty="0" smtClean="0"/>
          </a:p>
          <a:p>
            <a:pPr marL="1143000" lvl="2" indent="-457200">
              <a:buFont typeface="+mj-lt"/>
              <a:buAutoNum type="arabicPeriod"/>
            </a:pPr>
            <a:r>
              <a:rPr lang="en-US" dirty="0" smtClean="0"/>
              <a:t>For each </a:t>
            </a:r>
            <a:r>
              <a:rPr lang="en-US" dirty="0" err="1" smtClean="0"/>
              <a:t>i</a:t>
            </a:r>
            <a:r>
              <a:rPr lang="en-US" dirty="0" smtClean="0"/>
              <a:t> when lieutenant </a:t>
            </a:r>
            <a:r>
              <a:rPr lang="en-US" dirty="0" err="1" smtClean="0"/>
              <a:t>i</a:t>
            </a:r>
            <a:r>
              <a:rPr lang="en-US" dirty="0" smtClean="0"/>
              <a:t> receives no more messages, he obeys the order choice(V</a:t>
            </a:r>
            <a:r>
              <a:rPr lang="en-US" baseline="-25000" dirty="0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Problem-Signed Messages 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13207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512457"/>
            <a:ext cx="8042276" cy="611976"/>
          </a:xfrm>
        </p:spPr>
        <p:txBody>
          <a:bodyPr/>
          <a:lstStyle/>
          <a:p>
            <a:pPr algn="l"/>
            <a:r>
              <a:rPr lang="en-US" sz="2600" b="1" dirty="0" smtClean="0"/>
              <a:t>Contents</a:t>
            </a:r>
            <a:endParaRPr lang="en-US" sz="2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284111"/>
            <a:ext cx="8042276" cy="4842934"/>
          </a:xfrm>
        </p:spPr>
        <p:txBody>
          <a:bodyPr/>
          <a:lstStyle/>
          <a:p>
            <a:r>
              <a:rPr lang="en-US" dirty="0" smtClean="0"/>
              <a:t>Byzantine Consensus – Overview</a:t>
            </a:r>
          </a:p>
          <a:p>
            <a:r>
              <a:rPr lang="en-US" dirty="0" smtClean="0"/>
              <a:t>Impossibility</a:t>
            </a:r>
          </a:p>
          <a:p>
            <a:pPr lvl="1"/>
            <a:r>
              <a:rPr lang="en-US" dirty="0" smtClean="0"/>
              <a:t>Exact Agreement</a:t>
            </a:r>
          </a:p>
          <a:p>
            <a:pPr lvl="1"/>
            <a:r>
              <a:rPr lang="en-US" dirty="0" smtClean="0"/>
              <a:t>Approximate Agreement</a:t>
            </a:r>
          </a:p>
          <a:p>
            <a:r>
              <a:rPr lang="en-US" dirty="0" smtClean="0"/>
              <a:t>Solutions for Byzantine Generals Problem</a:t>
            </a:r>
          </a:p>
          <a:p>
            <a:pPr lvl="1"/>
            <a:r>
              <a:rPr lang="en-US" dirty="0" smtClean="0"/>
              <a:t>Using Oral Messages</a:t>
            </a:r>
          </a:p>
          <a:p>
            <a:pPr lvl="1"/>
            <a:r>
              <a:rPr lang="en-US" dirty="0" smtClean="0"/>
              <a:t>Using Signed Messages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 err="1" smtClean="0"/>
              <a:t>Blockchain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15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0" y="901712"/>
            <a:ext cx="8848260" cy="5936062"/>
          </a:xfrm>
        </p:spPr>
        <p:txBody>
          <a:bodyPr/>
          <a:lstStyle/>
          <a:p>
            <a:pPr lvl="1"/>
            <a:r>
              <a:rPr lang="en-US" b="1" dirty="0" smtClean="0"/>
              <a:t>3 Generals with 1 Traitor</a:t>
            </a:r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Problem-Signed Messages </a:t>
            </a:r>
            <a:endParaRPr lang="en-US" sz="2600" b="1" dirty="0"/>
          </a:p>
        </p:txBody>
      </p:sp>
      <p:pic>
        <p:nvPicPr>
          <p:cNvPr id="5" name="Picture 4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57" y="3655660"/>
            <a:ext cx="714872" cy="1020793"/>
          </a:xfrm>
          <a:prstGeom prst="rect">
            <a:avLst/>
          </a:prstGeom>
        </p:spPr>
      </p:pic>
      <p:pic>
        <p:nvPicPr>
          <p:cNvPr id="6" name="Picture 5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86" y="3647663"/>
            <a:ext cx="714872" cy="1020793"/>
          </a:xfrm>
          <a:prstGeom prst="rect">
            <a:avLst/>
          </a:prstGeom>
        </p:spPr>
      </p:pic>
      <p:pic>
        <p:nvPicPr>
          <p:cNvPr id="7" name="Picture 6" descr="Screen Shot 2017-02-11 at 12.1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24" y="2016684"/>
            <a:ext cx="698799" cy="10207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9486" y="3296801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1725" y="3278331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3653" y="1647351"/>
            <a:ext cx="106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Traitor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endCxn id="8" idx="0"/>
          </p:cNvCxnSpPr>
          <p:nvPr/>
        </p:nvCxnSpPr>
        <p:spPr>
          <a:xfrm flipH="1">
            <a:off x="2687040" y="2444212"/>
            <a:ext cx="1189142" cy="852589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35612" y="2535163"/>
            <a:ext cx="1318144" cy="851966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39486" y="2371037"/>
            <a:ext cx="138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 : 0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77776" y="2338771"/>
            <a:ext cx="144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Retreat : 0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954358" y="4022436"/>
            <a:ext cx="2477367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954358" y="4570569"/>
            <a:ext cx="2477367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75254" y="3568833"/>
            <a:ext cx="141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Attack:0:1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7400" y="4171715"/>
            <a:ext cx="164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Retreat:0:2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2239"/>
              </p:ext>
            </p:extLst>
          </p:nvPr>
        </p:nvGraphicFramePr>
        <p:xfrm>
          <a:off x="1411109" y="4887154"/>
          <a:ext cx="2064144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32072"/>
                <a:gridCol w="1032072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Attack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Retreat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160730"/>
              </p:ext>
            </p:extLst>
          </p:nvPr>
        </p:nvGraphicFramePr>
        <p:xfrm>
          <a:off x="5251770" y="4841434"/>
          <a:ext cx="198723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3615"/>
                <a:gridCol w="993615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Attack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Retreat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13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0" y="901712"/>
            <a:ext cx="8848260" cy="5936062"/>
          </a:xfrm>
        </p:spPr>
        <p:txBody>
          <a:bodyPr/>
          <a:lstStyle/>
          <a:p>
            <a:pPr lvl="1"/>
            <a:r>
              <a:rPr lang="en-US" b="1" dirty="0" smtClean="0"/>
              <a:t>Proof of Correctness:</a:t>
            </a:r>
          </a:p>
          <a:p>
            <a:pPr lvl="2"/>
            <a:r>
              <a:rPr lang="en-US" b="1" dirty="0" smtClean="0"/>
              <a:t>Theorem: </a:t>
            </a:r>
            <a:r>
              <a:rPr lang="en-US" dirty="0" smtClean="0"/>
              <a:t>For any m, SM(m) solves Byzantine Generals Problem if there are at most ‘m’ traitors</a:t>
            </a:r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07576"/>
            <a:ext cx="914400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Problem-Signed Messages </a:t>
            </a:r>
            <a:endParaRPr lang="en-US" sz="2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07555" y="5534561"/>
            <a:ext cx="5136445" cy="1323439"/>
          </a:xfrm>
          <a:prstGeom prst="rect">
            <a:avLst/>
          </a:prstGeom>
          <a:solidFill>
            <a:srgbClr val="EAFDC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IC1</a:t>
            </a:r>
            <a:r>
              <a:rPr lang="en-US" sz="1600" b="1" dirty="0"/>
              <a:t>: All Loyal Lieutenants obey (“use”) the </a:t>
            </a:r>
            <a:r>
              <a:rPr lang="en-US" sz="1600" b="1" dirty="0" smtClean="0"/>
              <a:t>     same order</a:t>
            </a:r>
            <a:endParaRPr lang="en-US" sz="1600" b="1" dirty="0"/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IC2</a:t>
            </a:r>
            <a:r>
              <a:rPr lang="en-US" sz="1600" b="1" dirty="0"/>
              <a:t>: If the Commanding General is Loyal, the order sent by the Loyal Commander must be obeyed as is by every other Loyal </a:t>
            </a:r>
            <a:r>
              <a:rPr lang="en-US" sz="1600" b="1" dirty="0" smtClean="0"/>
              <a:t>Lieutenant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419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08" y="800172"/>
            <a:ext cx="8876013" cy="6057828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Blockchain</a:t>
            </a:r>
            <a:r>
              <a:rPr lang="en-US" b="1" dirty="0" smtClean="0"/>
              <a:t> – Crash Course</a:t>
            </a:r>
            <a:endParaRPr lang="en-US" dirty="0" smtClean="0"/>
          </a:p>
          <a:p>
            <a:pPr lvl="1"/>
            <a:r>
              <a:rPr lang="en-US" b="1" dirty="0" err="1" smtClean="0"/>
              <a:t>Bitcoin</a:t>
            </a:r>
            <a:r>
              <a:rPr lang="en-US" b="1" dirty="0" smtClean="0"/>
              <a:t> – </a:t>
            </a:r>
            <a:r>
              <a:rPr lang="en-US" dirty="0" smtClean="0"/>
              <a:t>Crypto Currency</a:t>
            </a:r>
          </a:p>
          <a:p>
            <a:pPr lvl="1"/>
            <a:r>
              <a:rPr lang="en-US" b="1" dirty="0" err="1" smtClean="0"/>
              <a:t>Blockchain</a:t>
            </a:r>
            <a:r>
              <a:rPr lang="en-US" b="1" dirty="0" smtClean="0"/>
              <a:t> – </a:t>
            </a:r>
            <a:r>
              <a:rPr lang="en-US" dirty="0" smtClean="0"/>
              <a:t>Technology powering </a:t>
            </a:r>
            <a:r>
              <a:rPr lang="en-US" dirty="0" err="1" smtClean="0"/>
              <a:t>Bitcoin</a:t>
            </a:r>
            <a:endParaRPr lang="en-US" dirty="0" smtClean="0"/>
          </a:p>
          <a:p>
            <a:pPr lvl="1"/>
            <a:r>
              <a:rPr lang="en-US" b="1" dirty="0" smtClean="0"/>
              <a:t>Distributed Digital Ledger of Transactions: </a:t>
            </a:r>
            <a:r>
              <a:rPr lang="en-US" dirty="0" err="1" smtClean="0"/>
              <a:t>Blockchain</a:t>
            </a:r>
            <a:r>
              <a:rPr lang="en-US" dirty="0" smtClean="0"/>
              <a:t> stores the details of every transaction of the digital currency and prevents double spending</a:t>
            </a:r>
          </a:p>
          <a:p>
            <a:pPr lvl="1"/>
            <a:r>
              <a:rPr lang="en-US" dirty="0" smtClean="0"/>
              <a:t>Chain of Blocks – each block represents a transaction</a:t>
            </a:r>
          </a:p>
          <a:p>
            <a:pPr lvl="1"/>
            <a:r>
              <a:rPr lang="en-US" dirty="0" smtClean="0"/>
              <a:t>Transactions are verified by </a:t>
            </a:r>
            <a:r>
              <a:rPr lang="en-US" b="1" dirty="0" smtClean="0"/>
              <a:t>Miners</a:t>
            </a:r>
            <a:endParaRPr lang="en-US" dirty="0" smtClean="0"/>
          </a:p>
          <a:p>
            <a:pPr lvl="2"/>
            <a:r>
              <a:rPr lang="en-US" dirty="0" smtClean="0"/>
              <a:t>In order for any new transaction to be entered into the ledger, each node on the network must agree on the validity of the transaction</a:t>
            </a:r>
          </a:p>
          <a:p>
            <a:pPr lvl="2"/>
            <a:r>
              <a:rPr lang="en-US" dirty="0" smtClean="0"/>
              <a:t>For new transactions to be approved by the network, the nodes try to solve a computational puzzle – </a:t>
            </a:r>
            <a:r>
              <a:rPr lang="en-US" b="1" dirty="0" smtClean="0"/>
              <a:t>Proof of Work</a:t>
            </a:r>
          </a:p>
          <a:p>
            <a:pPr lvl="2"/>
            <a:r>
              <a:rPr lang="en-US" dirty="0" smtClean="0"/>
              <a:t>Nodes that try to solve the puzzle – </a:t>
            </a:r>
            <a:r>
              <a:rPr lang="en-US" b="1" dirty="0" smtClean="0"/>
              <a:t>Miners</a:t>
            </a:r>
          </a:p>
          <a:p>
            <a:pPr lvl="2"/>
            <a:r>
              <a:rPr lang="en-US" dirty="0" smtClean="0"/>
              <a:t>Once a miner solves a puzzle he sends the solution to every node in the network for verification</a:t>
            </a:r>
          </a:p>
          <a:p>
            <a:pPr lvl="2"/>
            <a:r>
              <a:rPr lang="en-US" dirty="0" smtClean="0"/>
              <a:t>Once verified the new block is added to the </a:t>
            </a:r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041" y="107576"/>
            <a:ext cx="8043033" cy="692596"/>
          </a:xfrm>
        </p:spPr>
        <p:txBody>
          <a:bodyPr/>
          <a:lstStyle/>
          <a:p>
            <a:pPr algn="l"/>
            <a:r>
              <a:rPr lang="en-US" sz="2600" b="1" dirty="0" err="1" smtClean="0"/>
              <a:t>Blockchain</a:t>
            </a:r>
            <a:r>
              <a:rPr lang="en-US" sz="2600" b="1" dirty="0" smtClean="0"/>
              <a:t> Solution for BGP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60382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041" y="0"/>
            <a:ext cx="8043033" cy="692596"/>
          </a:xfrm>
        </p:spPr>
        <p:txBody>
          <a:bodyPr/>
          <a:lstStyle/>
          <a:p>
            <a:pPr algn="l"/>
            <a:r>
              <a:rPr lang="en-US" sz="2600" b="1" dirty="0" err="1" smtClean="0"/>
              <a:t>Blockchain</a:t>
            </a:r>
            <a:r>
              <a:rPr lang="en-US" sz="2600" b="1" dirty="0"/>
              <a:t> </a:t>
            </a:r>
            <a:r>
              <a:rPr lang="en-US" sz="2600" b="1" dirty="0" smtClean="0"/>
              <a:t>– Flow Chart</a:t>
            </a:r>
            <a:endParaRPr lang="en-US" sz="2600" b="1" dirty="0"/>
          </a:p>
        </p:txBody>
      </p:sp>
      <p:pic>
        <p:nvPicPr>
          <p:cNvPr id="5" name="Content Placeholder 4" descr="Screen Shot 2017-02-11 at 8.15.1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3" b="10253"/>
          <a:stretch>
            <a:fillRect/>
          </a:stretch>
        </p:blipFill>
        <p:spPr>
          <a:xfrm>
            <a:off x="518906" y="915575"/>
            <a:ext cx="8220553" cy="5447570"/>
          </a:xfrm>
          <a:ln w="19050" cmpd="sng">
            <a:solidFill>
              <a:srgbClr val="163E5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8905" y="6406741"/>
            <a:ext cx="356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Source: Financial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0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041" y="0"/>
            <a:ext cx="8043033" cy="692596"/>
          </a:xfrm>
        </p:spPr>
        <p:txBody>
          <a:bodyPr/>
          <a:lstStyle/>
          <a:p>
            <a:pPr algn="l"/>
            <a:r>
              <a:rPr lang="en-US" sz="2600" b="1" dirty="0" err="1" smtClean="0"/>
              <a:t>Blockchain</a:t>
            </a:r>
            <a:r>
              <a:rPr lang="en-US" sz="2600" b="1" dirty="0" smtClean="0"/>
              <a:t> – Proof Of Work</a:t>
            </a:r>
            <a:endParaRPr lang="en-US" sz="2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040" y="832556"/>
            <a:ext cx="8661959" cy="5926666"/>
          </a:xfrm>
        </p:spPr>
        <p:txBody>
          <a:bodyPr/>
          <a:lstStyle/>
          <a:p>
            <a:r>
              <a:rPr lang="en-US" b="1" dirty="0" smtClean="0"/>
              <a:t>Proof of Work (</a:t>
            </a:r>
            <a:r>
              <a:rPr lang="en-US" b="1" dirty="0" err="1" smtClean="0"/>
              <a:t>PoW</a:t>
            </a:r>
            <a:r>
              <a:rPr lang="en-US" b="1" dirty="0" smtClean="0"/>
              <a:t>)</a:t>
            </a:r>
            <a:endParaRPr lang="en-US" b="1" dirty="0"/>
          </a:p>
          <a:p>
            <a:pPr lvl="1"/>
            <a:r>
              <a:rPr lang="en-US" dirty="0" smtClean="0"/>
              <a:t>Finding a “nonce” such that:</a:t>
            </a:r>
          </a:p>
          <a:p>
            <a:pPr lvl="2"/>
            <a:r>
              <a:rPr lang="en-US" dirty="0" smtClean="0"/>
              <a:t>H(</a:t>
            </a:r>
            <a:r>
              <a:rPr lang="en-US" dirty="0" err="1" smtClean="0"/>
              <a:t>Txn</a:t>
            </a:r>
            <a:r>
              <a:rPr lang="en-US" dirty="0" smtClean="0"/>
              <a:t>, H(Latest Block), nonce) satisfies a specific </a:t>
            </a:r>
            <a:r>
              <a:rPr lang="en-US" dirty="0" smtClean="0"/>
              <a:t>criteria</a:t>
            </a:r>
          </a:p>
          <a:p>
            <a:pPr lvl="2"/>
            <a:r>
              <a:rPr lang="en-US" dirty="0" smtClean="0"/>
              <a:t>Proof of the Miner’s Work – that he spent enough computing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1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041" y="156226"/>
            <a:ext cx="8043033" cy="495040"/>
          </a:xfrm>
        </p:spPr>
        <p:txBody>
          <a:bodyPr/>
          <a:lstStyle/>
          <a:p>
            <a:pPr algn="l"/>
            <a:r>
              <a:rPr lang="en-US" sz="2600" b="1" dirty="0" err="1" smtClean="0"/>
              <a:t>Blockchain</a:t>
            </a:r>
            <a:r>
              <a:rPr lang="en-US" sz="2600" b="1" dirty="0" smtClean="0"/>
              <a:t> Consensus </a:t>
            </a:r>
            <a:r>
              <a:rPr lang="en-US" sz="2600" b="1" dirty="0" err="1" smtClean="0"/>
              <a:t>vs</a:t>
            </a:r>
            <a:r>
              <a:rPr lang="en-US" sz="2600" b="1" dirty="0" smtClean="0"/>
              <a:t> Byzantine Consensus</a:t>
            </a:r>
            <a:endParaRPr lang="en-US" sz="2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5041" y="6406741"/>
            <a:ext cx="830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</a:t>
            </a:r>
            <a:r>
              <a:rPr lang="en-US" dirty="0"/>
              <a:t>: </a:t>
            </a:r>
            <a:r>
              <a:rPr lang="en-US" dirty="0" err="1"/>
              <a:t>www.weusecoins.com</a:t>
            </a:r>
            <a:r>
              <a:rPr lang="en-US" dirty="0"/>
              <a:t>/</a:t>
            </a:r>
            <a:r>
              <a:rPr lang="en-US" dirty="0" err="1"/>
              <a:t>bitcoin</a:t>
            </a:r>
            <a:r>
              <a:rPr lang="en-US" dirty="0"/>
              <a:t>-byzantine-generals-problem/</a:t>
            </a:r>
          </a:p>
        </p:txBody>
      </p:sp>
      <p:pic>
        <p:nvPicPr>
          <p:cNvPr id="3" name="Content Placeholder 2" descr="Screen Shot 2017-02-11 at 9.39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8" b="14298"/>
          <a:stretch>
            <a:fillRect/>
          </a:stretch>
        </p:blipFill>
        <p:spPr>
          <a:xfrm>
            <a:off x="355041" y="896210"/>
            <a:ext cx="8307741" cy="5510939"/>
          </a:xfrm>
          <a:solidFill>
            <a:schemeClr val="accent4"/>
          </a:solidFill>
          <a:ln w="19050" cmpd="sng">
            <a:solidFill>
              <a:schemeClr val="accent1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9667" y="727543"/>
            <a:ext cx="224366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63E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3" algn="ctr"/>
            <a:r>
              <a:rPr lang="en-US" sz="2400" b="1" dirty="0" smtClean="0"/>
              <a:t>Byzantine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41518" y="665377"/>
            <a:ext cx="224366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63E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3" algn="ctr"/>
            <a:r>
              <a:rPr lang="en-US" sz="2400" b="1" dirty="0" err="1" smtClean="0"/>
              <a:t>Blockchain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0234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041" y="0"/>
            <a:ext cx="8043033" cy="692596"/>
          </a:xfrm>
        </p:spPr>
        <p:txBody>
          <a:bodyPr/>
          <a:lstStyle/>
          <a:p>
            <a:pPr algn="l"/>
            <a:r>
              <a:rPr lang="en-US" sz="2600" b="1" dirty="0" err="1" smtClean="0"/>
              <a:t>Blockchain</a:t>
            </a:r>
            <a:r>
              <a:rPr lang="en-US" sz="2600" b="1" dirty="0" smtClean="0"/>
              <a:t> Solution for BGP</a:t>
            </a:r>
            <a:endParaRPr lang="en-US" sz="2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040" y="832556"/>
            <a:ext cx="8661959" cy="5926666"/>
          </a:xfrm>
        </p:spPr>
        <p:txBody>
          <a:bodyPr/>
          <a:lstStyle/>
          <a:p>
            <a:r>
              <a:rPr lang="en-US" b="1" dirty="0" smtClean="0"/>
              <a:t>How it Works?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041" y="0"/>
            <a:ext cx="8043033" cy="692596"/>
          </a:xfrm>
        </p:spPr>
        <p:txBody>
          <a:bodyPr/>
          <a:lstStyle/>
          <a:p>
            <a:pPr algn="l"/>
            <a:r>
              <a:rPr lang="en-US" sz="2600" b="1" dirty="0" err="1" smtClean="0"/>
              <a:t>Blockchain</a:t>
            </a:r>
            <a:r>
              <a:rPr lang="en-US" sz="2600" b="1" dirty="0" smtClean="0"/>
              <a:t> Solution for BGP</a:t>
            </a:r>
            <a:endParaRPr lang="en-US" sz="2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040" y="805485"/>
            <a:ext cx="8661959" cy="5926666"/>
          </a:xfrm>
        </p:spPr>
        <p:txBody>
          <a:bodyPr>
            <a:normAutofit/>
          </a:bodyPr>
          <a:lstStyle/>
          <a:p>
            <a:r>
              <a:rPr lang="en-US" b="1" dirty="0" smtClean="0"/>
              <a:t>Why it Works?</a:t>
            </a:r>
          </a:p>
          <a:p>
            <a:pPr lvl="1"/>
            <a:r>
              <a:rPr lang="en-US" dirty="0" smtClean="0"/>
              <a:t>Nodes will always consider the longest chain to be the correct one and keep working on extending it</a:t>
            </a:r>
          </a:p>
          <a:p>
            <a:pPr lvl="1"/>
            <a:r>
              <a:rPr lang="en-US" dirty="0" smtClean="0"/>
              <a:t>Because the longest chain has the highest amount of accumulated work invested in it</a:t>
            </a:r>
          </a:p>
          <a:p>
            <a:pPr lvl="1"/>
            <a:r>
              <a:rPr lang="en-US" dirty="0" smtClean="0"/>
              <a:t>That it must have involved the majority of the computers in the network</a:t>
            </a:r>
          </a:p>
          <a:p>
            <a:pPr lvl="1"/>
            <a:r>
              <a:rPr lang="en-US" dirty="0" smtClean="0"/>
              <a:t>If anyone was working on a different chain, they will switch to the longest chain</a:t>
            </a:r>
          </a:p>
          <a:p>
            <a:r>
              <a:rPr lang="en-US" b="1" dirty="0" smtClean="0"/>
              <a:t>Problem:</a:t>
            </a:r>
            <a:endParaRPr lang="en-US" dirty="0" smtClean="0"/>
          </a:p>
          <a:p>
            <a:pPr lvl="1"/>
            <a:r>
              <a:rPr lang="en-US" dirty="0" smtClean="0"/>
              <a:t>As long as the majority – 51% - of computing power is controlled by “honest” nodes, they will generate the longest chain and outpace attackers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2965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921938"/>
            <a:ext cx="8848260" cy="59360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Byzantine Generals Problem – </a:t>
            </a:r>
            <a:r>
              <a:rPr lang="en-US" dirty="0" err="1" smtClean="0"/>
              <a:t>Lamport</a:t>
            </a:r>
            <a:r>
              <a:rPr lang="en-US" dirty="0" smtClean="0"/>
              <a:t>, </a:t>
            </a:r>
            <a:r>
              <a:rPr lang="en-US" dirty="0" err="1" smtClean="0"/>
              <a:t>Shostak</a:t>
            </a:r>
            <a:r>
              <a:rPr lang="en-US" dirty="0" smtClean="0"/>
              <a:t>, </a:t>
            </a:r>
            <a:r>
              <a:rPr lang="en-US" dirty="0"/>
              <a:t>Pease – July 1982: </a:t>
            </a:r>
            <a:r>
              <a:rPr lang="en-US" dirty="0">
                <a:hlinkClick r:id="rId2"/>
              </a:rPr>
              <a:t>https://people.eecs.berkeley.edu/~luca/cs174/</a:t>
            </a:r>
            <a:r>
              <a:rPr lang="en-US" dirty="0" smtClean="0">
                <a:hlinkClick r:id="rId2"/>
              </a:rPr>
              <a:t>byzantine.pdf</a:t>
            </a:r>
            <a:endParaRPr lang="en-US" dirty="0" smtClean="0"/>
          </a:p>
          <a:p>
            <a:r>
              <a:rPr lang="en-US" dirty="0" err="1" smtClean="0"/>
              <a:t>Bitcoin</a:t>
            </a:r>
            <a:r>
              <a:rPr lang="en-US" dirty="0" smtClean="0"/>
              <a:t>: A Peer-to-Peer Electronic Cash System – Satoshi </a:t>
            </a:r>
            <a:r>
              <a:rPr lang="en-US" dirty="0" err="1" smtClean="0"/>
              <a:t>Nakamoto</a:t>
            </a:r>
            <a:r>
              <a:rPr lang="en-US" dirty="0"/>
              <a:t> – 2008: </a:t>
            </a:r>
            <a:r>
              <a:rPr lang="en-US" dirty="0">
                <a:hlinkClick r:id="rId3"/>
              </a:rPr>
              <a:t>https://bitcoin.org/</a:t>
            </a:r>
            <a:r>
              <a:rPr lang="en-US" dirty="0" smtClean="0">
                <a:hlinkClick r:id="rId3"/>
              </a:rPr>
              <a:t>bitcoin.pdf</a:t>
            </a:r>
            <a:endParaRPr lang="en-US" dirty="0" smtClean="0"/>
          </a:p>
          <a:p>
            <a:r>
              <a:rPr lang="en-US" dirty="0" smtClean="0"/>
              <a:t>“How the Byzantine General sacked the castle: A look into </a:t>
            </a:r>
            <a:r>
              <a:rPr lang="en-US" dirty="0" err="1" smtClean="0"/>
              <a:t>Blockchain</a:t>
            </a:r>
            <a:r>
              <a:rPr lang="en-US" dirty="0" smtClean="0"/>
              <a:t>”-</a:t>
            </a:r>
            <a:r>
              <a:rPr lang="en-US" dirty="0" err="1" smtClean="0"/>
              <a:t>Debraj</a:t>
            </a:r>
            <a:r>
              <a:rPr lang="en-US" dirty="0" smtClean="0"/>
              <a:t> </a:t>
            </a:r>
            <a:r>
              <a:rPr lang="en-US" dirty="0" err="1" smtClean="0"/>
              <a:t>Ghosh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https://medium.com/@DebrajG/how-the-byzantine-general-sacked-the-castle-a-look-into-blockchain-370fe637502c#.</a:t>
            </a:r>
            <a:r>
              <a:rPr lang="en-US" dirty="0" smtClean="0">
                <a:hlinkClick r:id="rId4"/>
              </a:rPr>
              <a:t>78kc5oiq0</a:t>
            </a:r>
            <a:endParaRPr lang="en-US" dirty="0" smtClean="0"/>
          </a:p>
          <a:p>
            <a:r>
              <a:rPr lang="en-US" dirty="0" smtClean="0"/>
              <a:t>“The Byzantine Generals Problem and </a:t>
            </a:r>
            <a:r>
              <a:rPr lang="en-US" dirty="0" err="1" smtClean="0"/>
              <a:t>Blockchain</a:t>
            </a:r>
            <a:r>
              <a:rPr lang="en-US" dirty="0" smtClean="0"/>
              <a:t>”-</a:t>
            </a:r>
            <a:r>
              <a:rPr lang="en-US" dirty="0"/>
              <a:t>Dug Campbell: </a:t>
            </a:r>
            <a:r>
              <a:rPr lang="en-US" dirty="0">
                <a:hlinkClick r:id="rId5"/>
              </a:rPr>
              <a:t>http://www.dugcampbell.com/byzantine-generals-problem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References: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61312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411" y="163854"/>
            <a:ext cx="8042276" cy="589733"/>
          </a:xfrm>
        </p:spPr>
        <p:txBody>
          <a:bodyPr/>
          <a:lstStyle/>
          <a:p>
            <a:pPr algn="l"/>
            <a:r>
              <a:rPr lang="en-US" sz="2600" b="1" dirty="0" smtClean="0"/>
              <a:t>History of Byzantine!</a:t>
            </a:r>
            <a:endParaRPr lang="en-US" sz="2600" b="1" dirty="0"/>
          </a:p>
        </p:txBody>
      </p:sp>
      <p:pic>
        <p:nvPicPr>
          <p:cNvPr id="4" name="Content Placeholder 3" descr="Screen Shot 2017-02-10 at 11.46.2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r="9829"/>
          <a:stretch>
            <a:fillRect/>
          </a:stretch>
        </p:blipFill>
        <p:spPr>
          <a:xfrm>
            <a:off x="68792" y="821860"/>
            <a:ext cx="9075208" cy="5514975"/>
          </a:xfrm>
        </p:spPr>
      </p:pic>
      <p:pic>
        <p:nvPicPr>
          <p:cNvPr id="6" name="Picture 5" descr="Screen Shot 2017-02-11 at 12.24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64" y="2040548"/>
            <a:ext cx="3307243" cy="2499561"/>
          </a:xfrm>
          <a:prstGeom prst="rect">
            <a:avLst/>
          </a:prstGeom>
        </p:spPr>
      </p:pic>
      <p:pic>
        <p:nvPicPr>
          <p:cNvPr id="7" name="Picture 6" descr="Screen Shot 2017-02-11 at 12.31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00" y="2040548"/>
            <a:ext cx="2367591" cy="2596429"/>
          </a:xfrm>
          <a:prstGeom prst="rect">
            <a:avLst/>
          </a:prstGeom>
        </p:spPr>
      </p:pic>
      <p:pic>
        <p:nvPicPr>
          <p:cNvPr id="8" name="Picture 7" descr="Screen Shot 2017-02-11 at 12.34.4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322" y="1465520"/>
            <a:ext cx="3695927" cy="44145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411" y="6336835"/>
            <a:ext cx="421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Source: </a:t>
            </a:r>
            <a:r>
              <a:rPr lang="en-US" dirty="0" err="1"/>
              <a:t>b</a:t>
            </a:r>
            <a:r>
              <a:rPr lang="en-US" dirty="0" err="1" smtClean="0"/>
              <a:t>ritannica.com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6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17067"/>
            <a:ext cx="8042276" cy="818310"/>
          </a:xfrm>
        </p:spPr>
        <p:txBody>
          <a:bodyPr/>
          <a:lstStyle/>
          <a:p>
            <a:pPr algn="l"/>
            <a:r>
              <a:rPr lang="en-US" sz="2600" b="1" dirty="0" smtClean="0"/>
              <a:t>Consensus Overview</a:t>
            </a:r>
            <a:endParaRPr lang="en-US" sz="2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154" y="1035376"/>
            <a:ext cx="8917846" cy="5696509"/>
          </a:xfrm>
        </p:spPr>
        <p:txBody>
          <a:bodyPr/>
          <a:lstStyle/>
          <a:p>
            <a:r>
              <a:rPr lang="en-US" dirty="0" smtClean="0"/>
              <a:t>Notion of “Consensus” in Distributed Systems is to allow a set of processes to agree on a single value (that was proposed by one of the processes)</a:t>
            </a:r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Messages can be Lost</a:t>
            </a:r>
          </a:p>
          <a:p>
            <a:pPr lvl="1"/>
            <a:r>
              <a:rPr lang="en-US" dirty="0" smtClean="0"/>
              <a:t>Processes can Fail</a:t>
            </a:r>
            <a:endParaRPr lang="en-US" dirty="0"/>
          </a:p>
          <a:p>
            <a:r>
              <a:rPr lang="en-US" dirty="0" smtClean="0"/>
              <a:t>Types of Process Failures:</a:t>
            </a:r>
          </a:p>
          <a:p>
            <a:pPr lvl="1"/>
            <a:r>
              <a:rPr lang="en-US" dirty="0" smtClean="0"/>
              <a:t>Fail Stop/Crash failures</a:t>
            </a:r>
          </a:p>
          <a:p>
            <a:pPr lvl="1"/>
            <a:r>
              <a:rPr lang="en-US" dirty="0" smtClean="0"/>
              <a:t>Byzantine failures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00590" y="5305491"/>
            <a:ext cx="5010172" cy="9219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Reliable Systems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63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326738" cy="692596"/>
          </a:xfrm>
        </p:spPr>
        <p:txBody>
          <a:bodyPr/>
          <a:lstStyle/>
          <a:p>
            <a:pPr algn="l"/>
            <a:r>
              <a:rPr lang="en-US" sz="2600" b="1" dirty="0" smtClean="0"/>
              <a:t>Byzantine Consensus Problem: Overview</a:t>
            </a:r>
            <a:endParaRPr lang="en-US" sz="2600" b="1" dirty="0"/>
          </a:p>
        </p:txBody>
      </p:sp>
      <p:pic>
        <p:nvPicPr>
          <p:cNvPr id="4" name="Content Placeholder 3" descr="Screen Shot 2017-02-11 at 12.23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" r="4503"/>
          <a:stretch>
            <a:fillRect/>
          </a:stretch>
        </p:blipFill>
        <p:spPr>
          <a:xfrm>
            <a:off x="3044375" y="2645283"/>
            <a:ext cx="3618459" cy="2399780"/>
          </a:xfrm>
        </p:spPr>
      </p:pic>
      <p:pic>
        <p:nvPicPr>
          <p:cNvPr id="5" name="Picture 4" descr="Screen Shot 2017-02-11 at 12.1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749" y="800172"/>
            <a:ext cx="1043785" cy="1490460"/>
          </a:xfrm>
          <a:prstGeom prst="rect">
            <a:avLst/>
          </a:prstGeom>
        </p:spPr>
      </p:pic>
      <p:pic>
        <p:nvPicPr>
          <p:cNvPr id="6" name="Picture 5" descr="Screen Shot 2017-02-11 at 12.1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7" y="1900053"/>
            <a:ext cx="1043785" cy="1490460"/>
          </a:xfrm>
          <a:prstGeom prst="rect">
            <a:avLst/>
          </a:prstGeom>
        </p:spPr>
      </p:pic>
      <p:pic>
        <p:nvPicPr>
          <p:cNvPr id="7" name="Picture 6" descr="Screen Shot 2017-02-11 at 12.1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766" y="2052453"/>
            <a:ext cx="1043785" cy="1490460"/>
          </a:xfrm>
          <a:prstGeom prst="rect">
            <a:avLst/>
          </a:prstGeom>
        </p:spPr>
      </p:pic>
      <p:pic>
        <p:nvPicPr>
          <p:cNvPr id="8" name="Picture 7" descr="Screen Shot 2017-02-11 at 12.18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57" y="4880681"/>
            <a:ext cx="1025015" cy="1948038"/>
          </a:xfrm>
          <a:prstGeom prst="rect">
            <a:avLst/>
          </a:prstGeom>
        </p:spPr>
      </p:pic>
      <p:pic>
        <p:nvPicPr>
          <p:cNvPr id="9" name="Picture 8" descr="Screen Shot 2017-02-11 at 12.18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37" y="4754760"/>
            <a:ext cx="1025015" cy="19480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48636" y="3061529"/>
            <a:ext cx="4277237" cy="1216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Byzantine Consensus Problem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28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6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6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800172"/>
            <a:ext cx="8848260" cy="5931714"/>
          </a:xfrm>
        </p:spPr>
        <p:txBody>
          <a:bodyPr/>
          <a:lstStyle/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All Loyal Generals should decide upon the same plan of action</a:t>
            </a:r>
          </a:p>
          <a:p>
            <a:pPr lvl="1"/>
            <a:r>
              <a:rPr lang="en-US" dirty="0" smtClean="0"/>
              <a:t>It should be a “</a:t>
            </a:r>
            <a:r>
              <a:rPr lang="en-US" b="1" dirty="0" smtClean="0"/>
              <a:t>reasonably good</a:t>
            </a:r>
            <a:r>
              <a:rPr lang="en-US" dirty="0" smtClean="0"/>
              <a:t>” plan of action – a few traitors should not cause the loyal generals to adopt a “</a:t>
            </a:r>
            <a:r>
              <a:rPr lang="en-US" b="1" dirty="0" smtClean="0"/>
              <a:t>bad</a:t>
            </a:r>
            <a:r>
              <a:rPr lang="en-US" dirty="0" smtClean="0"/>
              <a:t>” plan</a:t>
            </a:r>
          </a:p>
          <a:p>
            <a:r>
              <a:rPr lang="en-US" dirty="0" smtClean="0"/>
              <a:t>Required:</a:t>
            </a:r>
          </a:p>
          <a:p>
            <a:pPr lvl="1"/>
            <a:r>
              <a:rPr lang="en-US" dirty="0" smtClean="0"/>
              <a:t>In order for the loyal generals to “</a:t>
            </a:r>
            <a:r>
              <a:rPr lang="en-US" b="1" dirty="0" smtClean="0"/>
              <a:t>decide</a:t>
            </a:r>
            <a:r>
              <a:rPr lang="en-US" dirty="0" smtClean="0"/>
              <a:t>” the same plan, all the loyal generals should </a:t>
            </a:r>
            <a:r>
              <a:rPr lang="en-US" b="1" dirty="0" smtClean="0"/>
              <a:t>“receive” </a:t>
            </a:r>
            <a:r>
              <a:rPr lang="en-US" dirty="0" smtClean="0"/>
              <a:t>the same information</a:t>
            </a:r>
          </a:p>
          <a:p>
            <a:pPr lvl="1"/>
            <a:r>
              <a:rPr lang="en-US" dirty="0" smtClean="0"/>
              <a:t>So the value sent by a Loyal General must be used as is by the other Loyal Generals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8576" y="3762380"/>
            <a:ext cx="8395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In order for the loyal generals to “</a:t>
            </a:r>
            <a:r>
              <a:rPr lang="en-US" sz="2200" b="1" dirty="0"/>
              <a:t>decide</a:t>
            </a:r>
            <a:r>
              <a:rPr lang="en-US" sz="2200" dirty="0"/>
              <a:t>” the same plan, all the loyal generals </a:t>
            </a:r>
            <a:r>
              <a:rPr lang="en-US" sz="2200" dirty="0" smtClean="0"/>
              <a:t>should </a:t>
            </a:r>
            <a:r>
              <a:rPr lang="en-US" sz="2200" b="1" dirty="0" smtClean="0"/>
              <a:t>“use” </a:t>
            </a:r>
            <a:r>
              <a:rPr lang="en-US" sz="2200" dirty="0" smtClean="0"/>
              <a:t>the same information</a:t>
            </a:r>
            <a:endParaRPr lang="en-US" sz="2200" b="1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427284" cy="692596"/>
          </a:xfrm>
        </p:spPr>
        <p:txBody>
          <a:bodyPr/>
          <a:lstStyle/>
          <a:p>
            <a:pPr algn="l"/>
            <a:r>
              <a:rPr lang="en-US" sz="2600" b="1" dirty="0" smtClean="0"/>
              <a:t>Byzantine Consensus Problem: Overview</a:t>
            </a:r>
            <a:endParaRPr lang="en-US" sz="2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157157" y="3275619"/>
            <a:ext cx="68194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About a Single value </a:t>
            </a:r>
            <a:r>
              <a:rPr lang="en-US" sz="2200" b="1" dirty="0" smtClean="0"/>
              <a:t>v(</a:t>
            </a:r>
            <a:r>
              <a:rPr lang="en-US" sz="2200" b="1" dirty="0" err="1" smtClean="0"/>
              <a:t>i</a:t>
            </a:r>
            <a:r>
              <a:rPr lang="en-US" sz="2200" b="1" dirty="0" smtClean="0"/>
              <a:t>)</a:t>
            </a:r>
            <a:r>
              <a:rPr lang="en-US" sz="2200" dirty="0" smtClean="0"/>
              <a:t> sent by the </a:t>
            </a:r>
            <a:r>
              <a:rPr lang="en-US" sz="2200" dirty="0" err="1" smtClean="0"/>
              <a:t>i-th</a:t>
            </a:r>
            <a:r>
              <a:rPr lang="en-US" sz="2200" dirty="0" smtClean="0"/>
              <a:t> general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807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40" y="800172"/>
            <a:ext cx="8848260" cy="5931714"/>
          </a:xfrm>
        </p:spPr>
        <p:txBody>
          <a:bodyPr/>
          <a:lstStyle/>
          <a:p>
            <a:r>
              <a:rPr lang="en-US" dirty="0" smtClean="0"/>
              <a:t>Original Problem:</a:t>
            </a:r>
          </a:p>
          <a:p>
            <a:pPr lvl="1"/>
            <a:r>
              <a:rPr lang="en-US" dirty="0" smtClean="0"/>
              <a:t>Reach Consensus among the “N” Generals</a:t>
            </a:r>
          </a:p>
          <a:p>
            <a:r>
              <a:rPr lang="en-US" dirty="0" smtClean="0"/>
              <a:t>Reduced Problem:</a:t>
            </a:r>
          </a:p>
          <a:p>
            <a:pPr lvl="1"/>
            <a:r>
              <a:rPr lang="en-US" dirty="0" smtClean="0"/>
              <a:t>How a Single General sends his value to the other N-1 Generals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Reduction to: Byzantine Generals Problem</a:t>
            </a:r>
            <a:endParaRPr lang="en-US" sz="2600" b="1" dirty="0"/>
          </a:p>
        </p:txBody>
      </p:sp>
      <p:sp>
        <p:nvSpPr>
          <p:cNvPr id="5" name="Rectangle 4"/>
          <p:cNvSpPr/>
          <p:nvPr/>
        </p:nvSpPr>
        <p:spPr>
          <a:xfrm>
            <a:off x="2296329" y="2852788"/>
            <a:ext cx="4277237" cy="1216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Byzantine Generals Problem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740" y="4244392"/>
            <a:ext cx="86634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/>
              <a:buChar char="•"/>
            </a:pPr>
            <a:r>
              <a:rPr lang="en-US" sz="2200" dirty="0" smtClean="0"/>
              <a:t>Commanding General send an order to N-1 Lieutenants</a:t>
            </a:r>
          </a:p>
          <a:p>
            <a:pPr marL="800100" lvl="1" indent="-342900">
              <a:buSzPct val="120000"/>
              <a:buFont typeface="Arial"/>
              <a:buChar char="•"/>
            </a:pPr>
            <a:r>
              <a:rPr lang="en-US" sz="2200" dirty="0" smtClean="0"/>
              <a:t>Interactive Consistency Conditions:</a:t>
            </a:r>
          </a:p>
          <a:p>
            <a:pPr marL="1257300" lvl="2" indent="-342900">
              <a:buSzPct val="120000"/>
              <a:buFont typeface="Arial"/>
              <a:buChar char="•"/>
            </a:pPr>
            <a:r>
              <a:rPr lang="en-US" sz="2200" dirty="0" smtClean="0"/>
              <a:t>IC1: All Loyal Lieutenants obey (“use”) the same order</a:t>
            </a:r>
          </a:p>
          <a:p>
            <a:pPr marL="1257300" lvl="2" indent="-342900">
              <a:buSzPct val="120000"/>
              <a:buFont typeface="Arial"/>
              <a:buChar char="•"/>
            </a:pPr>
            <a:r>
              <a:rPr lang="en-US" sz="2200" dirty="0" smtClean="0"/>
              <a:t>IC2: If the Commanding General is Loyal, the order sent by the Loyal Commander must be obeyed as is by every other Loyal Lieutenant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32836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130679"/>
            <a:ext cx="8042276" cy="4812922"/>
          </a:xfrm>
        </p:spPr>
        <p:txBody>
          <a:bodyPr/>
          <a:lstStyle/>
          <a:p>
            <a:r>
              <a:rPr lang="en-US" dirty="0" smtClean="0"/>
              <a:t>To Solve Original Problem:</a:t>
            </a:r>
          </a:p>
          <a:p>
            <a:pPr lvl="1"/>
            <a:r>
              <a:rPr lang="en-US" dirty="0" smtClean="0"/>
              <a:t>Every </a:t>
            </a:r>
            <a:r>
              <a:rPr lang="en-US" dirty="0" err="1" smtClean="0"/>
              <a:t>i-th</a:t>
            </a:r>
            <a:r>
              <a:rPr lang="en-US" dirty="0" smtClean="0"/>
              <a:t> General uses the solution of Byzantine Generals Problem </a:t>
            </a:r>
          </a:p>
          <a:p>
            <a:pPr lvl="2"/>
            <a:r>
              <a:rPr lang="en-US" dirty="0" smtClean="0"/>
              <a:t>In which the </a:t>
            </a:r>
            <a:r>
              <a:rPr lang="en-US" dirty="0" err="1" smtClean="0"/>
              <a:t>i-th</a:t>
            </a:r>
            <a:r>
              <a:rPr lang="en-US" dirty="0" smtClean="0"/>
              <a:t> General acts as the Commander</a:t>
            </a:r>
          </a:p>
          <a:p>
            <a:pPr lvl="2"/>
            <a:r>
              <a:rPr lang="en-US" dirty="0" smtClean="0"/>
              <a:t>Other Generals as the Lieutenants</a:t>
            </a:r>
          </a:p>
          <a:p>
            <a:pPr lvl="2"/>
            <a:r>
              <a:rPr lang="en-US" dirty="0" err="1" smtClean="0"/>
              <a:t>i-th</a:t>
            </a:r>
            <a:r>
              <a:rPr lang="en-US" dirty="0" smtClean="0"/>
              <a:t> General sends his value v(</a:t>
            </a:r>
            <a:r>
              <a:rPr lang="en-US" dirty="0" err="1" smtClean="0"/>
              <a:t>i</a:t>
            </a:r>
            <a:r>
              <a:rPr lang="en-US" dirty="0" smtClean="0"/>
              <a:t>) to the other Generals</a:t>
            </a:r>
          </a:p>
          <a:p>
            <a:r>
              <a:rPr lang="en-US" dirty="0" smtClean="0"/>
              <a:t>So we need only solve the Byzantine Generals Problem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Reduction to: Byzantine Generals Problem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30043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09173"/>
            <a:ext cx="9144000" cy="4648828"/>
          </a:xfrm>
        </p:spPr>
        <p:txBody>
          <a:bodyPr>
            <a:normAutofit/>
          </a:bodyPr>
          <a:lstStyle/>
          <a:p>
            <a:r>
              <a:rPr lang="en-US" b="1" dirty="0" smtClean="0"/>
              <a:t>3-Generals with 1-Traitor: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740" y="107576"/>
            <a:ext cx="8848260" cy="692596"/>
          </a:xfrm>
        </p:spPr>
        <p:txBody>
          <a:bodyPr/>
          <a:lstStyle/>
          <a:p>
            <a:pPr algn="l"/>
            <a:r>
              <a:rPr lang="en-US" sz="2600" b="1" dirty="0" smtClean="0"/>
              <a:t>Solving: Byzantine Generals Problem-Impossibility</a:t>
            </a:r>
            <a:endParaRPr lang="en-US" sz="2600" b="1" dirty="0"/>
          </a:p>
        </p:txBody>
      </p:sp>
      <p:sp>
        <p:nvSpPr>
          <p:cNvPr id="5" name="Rectangle 4"/>
          <p:cNvSpPr/>
          <p:nvPr/>
        </p:nvSpPr>
        <p:spPr>
          <a:xfrm>
            <a:off x="852425" y="1061098"/>
            <a:ext cx="7289106" cy="9741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No Solution works unless more than 2/3 </a:t>
            </a:r>
            <a:r>
              <a:rPr lang="en-US" sz="2400" b="1" dirty="0" err="1" smtClean="0">
                <a:solidFill>
                  <a:schemeClr val="tx1"/>
                </a:solidFill>
              </a:rPr>
              <a:t>rds</a:t>
            </a:r>
            <a:r>
              <a:rPr lang="en-US" sz="2400" b="1" dirty="0" smtClean="0">
                <a:solidFill>
                  <a:schemeClr val="tx1"/>
                </a:solidFill>
              </a:rPr>
              <a:t> of the Generals are Loyal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69" y="3229539"/>
            <a:ext cx="714872" cy="1020793"/>
          </a:xfrm>
          <a:prstGeom prst="rect">
            <a:avLst/>
          </a:prstGeom>
        </p:spPr>
      </p:pic>
      <p:pic>
        <p:nvPicPr>
          <p:cNvPr id="7" name="Picture 6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9" y="4860519"/>
            <a:ext cx="714872" cy="1020793"/>
          </a:xfrm>
          <a:prstGeom prst="rect">
            <a:avLst/>
          </a:prstGeom>
        </p:spPr>
      </p:pic>
      <p:pic>
        <p:nvPicPr>
          <p:cNvPr id="8" name="Picture 7" descr="Screen Shot 2017-02-11 at 12.1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02" y="4860520"/>
            <a:ext cx="698799" cy="1020792"/>
          </a:xfrm>
          <a:prstGeom prst="rect">
            <a:avLst/>
          </a:prstGeom>
        </p:spPr>
      </p:pic>
      <p:pic>
        <p:nvPicPr>
          <p:cNvPr id="9" name="Picture 8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87" y="4915847"/>
            <a:ext cx="714872" cy="1020793"/>
          </a:xfrm>
          <a:prstGeom prst="rect">
            <a:avLst/>
          </a:prstGeom>
        </p:spPr>
      </p:pic>
      <p:pic>
        <p:nvPicPr>
          <p:cNvPr id="10" name="Picture 9" descr="Screen Shot 2017-02-11 at 12.1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65" y="4915847"/>
            <a:ext cx="714872" cy="1020793"/>
          </a:xfrm>
          <a:prstGeom prst="rect">
            <a:avLst/>
          </a:prstGeom>
        </p:spPr>
      </p:pic>
      <p:pic>
        <p:nvPicPr>
          <p:cNvPr id="11" name="Picture 10" descr="Screen Shot 2017-02-11 at 12.1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25" y="3229540"/>
            <a:ext cx="698799" cy="10207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9269" y="2860207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9127" y="4491187"/>
            <a:ext cx="106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Traitor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4871" y="4491187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40165" y="4546515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48287" y="4491187"/>
            <a:ext cx="8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Loyal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13254" y="3583893"/>
            <a:ext cx="816015" cy="1112772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191556" y="3639221"/>
            <a:ext cx="795142" cy="851966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22254" y="2860207"/>
            <a:ext cx="106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Traitor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" y="3583893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31809" y="3639221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001617" y="3631921"/>
            <a:ext cx="816015" cy="1112772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544213" y="3748019"/>
            <a:ext cx="795142" cy="851966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31406" y="3583893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86378" y="3551627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Retreat!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</p:cNvCxnSpPr>
          <p:nvPr/>
        </p:nvCxnSpPr>
        <p:spPr>
          <a:xfrm>
            <a:off x="1209861" y="5370916"/>
            <a:ext cx="1501041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103867" y="5873001"/>
            <a:ext cx="1607035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42663" y="4874271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7906" y="5476961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Retreat!</a:t>
            </a: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75550"/>
              </p:ext>
            </p:extLst>
          </p:nvPr>
        </p:nvGraphicFramePr>
        <p:xfrm>
          <a:off x="150439" y="6153768"/>
          <a:ext cx="1403972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1986"/>
                <a:gridCol w="701986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R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41508"/>
              </p:ext>
            </p:extLst>
          </p:nvPr>
        </p:nvGraphicFramePr>
        <p:xfrm>
          <a:off x="2631809" y="6153768"/>
          <a:ext cx="1403972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1986"/>
                <a:gridCol w="701986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E2751D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E2751D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E2751D"/>
                          </a:solidFill>
                        </a:rPr>
                        <a:t>A</a:t>
                      </a:r>
                      <a:endParaRPr lang="en-US" b="1" dirty="0">
                        <a:solidFill>
                          <a:srgbClr val="E2751D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  <p:cxnSp>
        <p:nvCxnSpPr>
          <p:cNvPr id="45" name="Straight Arrow Connector 44"/>
          <p:cNvCxnSpPr/>
          <p:nvPr/>
        </p:nvCxnSpPr>
        <p:spPr>
          <a:xfrm>
            <a:off x="6355037" y="5235292"/>
            <a:ext cx="1501041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355037" y="5783425"/>
            <a:ext cx="1607035" cy="0"/>
          </a:xfrm>
          <a:prstGeom prst="straightConnector1">
            <a:avLst/>
          </a:prstGeom>
          <a:ln w="50800" cmpd="dbl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47720" y="4842005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Attack!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582512" y="5370916"/>
            <a:ext cx="110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Retreat!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627295"/>
              </p:ext>
            </p:extLst>
          </p:nvPr>
        </p:nvGraphicFramePr>
        <p:xfrm>
          <a:off x="5143748" y="6123288"/>
          <a:ext cx="1403972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1986"/>
                <a:gridCol w="701986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R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184120"/>
              </p:ext>
            </p:extLst>
          </p:nvPr>
        </p:nvGraphicFramePr>
        <p:xfrm>
          <a:off x="7386272" y="6153768"/>
          <a:ext cx="1403972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1986"/>
                <a:gridCol w="701986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/>
                          </a:solidFill>
                        </a:rPr>
                        <a:t>A</a:t>
                      </a:r>
                      <a:endParaRPr lang="en-US" b="1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3F8DE2"/>
                          </a:solidFill>
                        </a:rPr>
                        <a:t>R</a:t>
                      </a:r>
                      <a:endParaRPr lang="en-US" b="1" dirty="0">
                        <a:solidFill>
                          <a:srgbClr val="3F8DE2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DC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602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3" grpId="0"/>
      <p:bldP spid="14" grpId="0"/>
      <p:bldP spid="15" grpId="0"/>
      <p:bldP spid="16" grpId="0"/>
      <p:bldP spid="26" grpId="0"/>
      <p:bldP spid="27" grpId="0"/>
      <p:bldP spid="28" grpId="0"/>
      <p:bldP spid="31" grpId="0"/>
      <p:bldP spid="32" grpId="0"/>
      <p:bldP spid="41" grpId="0"/>
      <p:bldP spid="42" grpId="0"/>
      <p:bldP spid="47" grpId="0"/>
      <p:bldP spid="4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2710</TotalTime>
  <Words>1948</Words>
  <Application>Microsoft Macintosh PowerPoint</Application>
  <PresentationFormat>On-screen Show (4:3)</PresentationFormat>
  <Paragraphs>259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Breeze</vt:lpstr>
      <vt:lpstr>The Byzantine Generals Problem:  A Few Solutions</vt:lpstr>
      <vt:lpstr>Contents</vt:lpstr>
      <vt:lpstr>History of Byzantine!</vt:lpstr>
      <vt:lpstr>Consensus Overview</vt:lpstr>
      <vt:lpstr>Byzantine Consensus Problem: Overview</vt:lpstr>
      <vt:lpstr>Byzantine Consensus Problem: Overview</vt:lpstr>
      <vt:lpstr>Reduction to: Byzantine Generals Problem</vt:lpstr>
      <vt:lpstr>Reduction to: Byzantine Generals Problem</vt:lpstr>
      <vt:lpstr>Solving: Byzantine Generals Problem-Impossibility</vt:lpstr>
      <vt:lpstr>Solving: Byzantine Generals Problem-Impossibility</vt:lpstr>
      <vt:lpstr>Solving: Byzantine Generals Problem-Approximate</vt:lpstr>
      <vt:lpstr>Solving: Byzantine Generals Problem-Approximate</vt:lpstr>
      <vt:lpstr>Solving: Byzantine Generals Problem-Oral Messages</vt:lpstr>
      <vt:lpstr>Solving: Byzantine Generals Problem-Oral Messages</vt:lpstr>
      <vt:lpstr>Solving: Byzantine Generals Problem-Oral Messages</vt:lpstr>
      <vt:lpstr>Solving: Byzantine Generals Problem-Oral Messages</vt:lpstr>
      <vt:lpstr>Solving: Byzantine Generals Problem-Oral Messages</vt:lpstr>
      <vt:lpstr>Solving: Byzantine Generals Problem-Signed Messages </vt:lpstr>
      <vt:lpstr>Solving: Byzantine Generals Problem-Signed Messages </vt:lpstr>
      <vt:lpstr>Solving: Byzantine Generals Problem-Signed Messages </vt:lpstr>
      <vt:lpstr>Solving: Byzantine Generals Problem-Signed Messages </vt:lpstr>
      <vt:lpstr>Blockchain Solution for BGP</vt:lpstr>
      <vt:lpstr>Blockchain – Flow Chart</vt:lpstr>
      <vt:lpstr>Blockchain – Proof Of Work</vt:lpstr>
      <vt:lpstr>Blockchain Consensus vs Byzantine Consensus</vt:lpstr>
      <vt:lpstr>Blockchain Solution for BGP</vt:lpstr>
      <vt:lpstr>Blockchain Solution for BGP</vt:lpstr>
      <vt:lpstr>References: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Byzantine Generals Problem</dc:title>
  <dc:creator>Chella Maharajan</dc:creator>
  <cp:lastModifiedBy>Chella Maharajan</cp:lastModifiedBy>
  <cp:revision>245</cp:revision>
  <dcterms:created xsi:type="dcterms:W3CDTF">2017-02-10T18:36:51Z</dcterms:created>
  <dcterms:modified xsi:type="dcterms:W3CDTF">2017-02-17T07:00:13Z</dcterms:modified>
</cp:coreProperties>
</file>